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21945600" cx="32918400"/>
  <p:notesSz cx="6858000" cy="9144000"/>
  <p:embeddedFontLst>
    <p:embeddedFont>
      <p:font typeface="Open Sans"/>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 roundtripDataSignature="AMtx7mgsr669ti4HOjqk0D5Xfq1fxnA1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customschemas.google.com/relationships/presentationmetadata" Target="metadata"/><Relationship Id="rId9"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font" Target="fonts/OpenSans-regular.fntdata"/><Relationship Id="rId7" Type="http://schemas.openxmlformats.org/officeDocument/2006/relationships/font" Target="fonts/OpenSans-bold.fntdata"/><Relationship Id="rId8" Type="http://schemas.openxmlformats.org/officeDocument/2006/relationships/font" Target="fonts/Open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4" name="Google Shape;14;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0" name="Google Shape;20;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26" name="Google Shape;26;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2" name="Google Shape;32;p6"/>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3" name="Google Shape;33;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39" name="Google Shape;39;p7"/>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0" name="Google Shape;40;p7"/>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1" name="Google Shape;41;p7"/>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2" name="Google Shape;42;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9.png"/><Relationship Id="rId9"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p:nvPr/>
        </p:nvSpPr>
        <p:spPr>
          <a:xfrm>
            <a:off x="-25" y="1754650"/>
            <a:ext cx="32918400" cy="19573800"/>
          </a:xfrm>
          <a:prstGeom prst="rect">
            <a:avLst/>
          </a:prstGeom>
          <a:solidFill>
            <a:srgbClr val="FFFFFF">
              <a:alpha val="63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5" name="Google Shape;85;p1"/>
          <p:cNvSpPr txBox="1"/>
          <p:nvPr/>
        </p:nvSpPr>
        <p:spPr>
          <a:xfrm>
            <a:off x="16971815" y="2785653"/>
            <a:ext cx="7315200" cy="82945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86" name="Google Shape;86;p1"/>
          <p:cNvSpPr txBox="1"/>
          <p:nvPr/>
        </p:nvSpPr>
        <p:spPr>
          <a:xfrm>
            <a:off x="290920" y="3085028"/>
            <a:ext cx="7315200" cy="852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Topics include, but are not limited to: </a:t>
            </a:r>
            <a:endParaRPr b="0" i="0" sz="2400" u="none" cap="none" strike="noStrike">
              <a:solidFill>
                <a:srgbClr val="000000"/>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120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Architectures, frameworks, and technologies for science gateways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Science gateways sustaining productive, collaborative communities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Support for scalability and data-driven methods in science gateways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Improving the reproducibility of science in science gateways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Science gateway usability, portals, workflows, and tools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Software engineering approaches for scientific work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Aspects of science gateways, such as security and stability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AI and ML for science gateways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Social research on science gateways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Science gateways curriculum impact</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Use cases and lessons learned from science gateways </a:t>
            </a:r>
            <a:endParaRPr b="0" i="0" sz="2400" u="none" cap="none" strike="noStrike">
              <a:solidFill>
                <a:srgbClr val="000000"/>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Interconnection of domain and technology</a:t>
            </a:r>
            <a:endParaRPr b="0" i="0" sz="2400" u="none" cap="none" strike="noStrike">
              <a:solidFill>
                <a:srgbClr val="000000"/>
              </a:solidFill>
              <a:latin typeface="Open Sans"/>
              <a:ea typeface="Open Sans"/>
              <a:cs typeface="Open Sans"/>
              <a:sym typeface="Open Sans"/>
            </a:endParaRPr>
          </a:p>
        </p:txBody>
      </p:sp>
      <p:sp>
        <p:nvSpPr>
          <p:cNvPr id="87" name="Google Shape;87;p1"/>
          <p:cNvSpPr/>
          <p:nvPr/>
        </p:nvSpPr>
        <p:spPr>
          <a:xfrm>
            <a:off x="0" y="0"/>
            <a:ext cx="32918400" cy="1786800"/>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14400" marR="0" rtl="0" algn="l">
              <a:lnSpc>
                <a:spcPct val="100000"/>
              </a:lnSpc>
              <a:spcBef>
                <a:spcPts val="0"/>
              </a:spcBef>
              <a:spcAft>
                <a:spcPts val="0"/>
              </a:spcAft>
              <a:buClr>
                <a:srgbClr val="000000"/>
              </a:buClr>
              <a:buSzPts val="5500"/>
              <a:buFont typeface="Arial"/>
              <a:buNone/>
            </a:pPr>
            <a:r>
              <a:t/>
            </a:r>
            <a:endParaRPr b="0" i="0" sz="5500" u="none" cap="none" strike="noStrike">
              <a:solidFill>
                <a:schemeClr val="lt1"/>
              </a:solidFill>
              <a:latin typeface="Calibri"/>
              <a:ea typeface="Calibri"/>
              <a:cs typeface="Calibri"/>
              <a:sym typeface="Calibri"/>
            </a:endParaRPr>
          </a:p>
        </p:txBody>
      </p:sp>
      <p:sp>
        <p:nvSpPr>
          <p:cNvPr id="88" name="Google Shape;88;p1"/>
          <p:cNvSpPr/>
          <p:nvPr/>
        </p:nvSpPr>
        <p:spPr>
          <a:xfrm>
            <a:off x="0" y="21328380"/>
            <a:ext cx="32918400" cy="617220"/>
          </a:xfrm>
          <a:prstGeom prst="rect">
            <a:avLst/>
          </a:prstGeom>
          <a:no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914400" marR="0" rtl="0" algn="r">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 </a:t>
            </a:r>
            <a:r>
              <a:rPr b="1" i="0" lang="en-US" sz="2800" u="none" cap="none" strike="noStrike">
                <a:solidFill>
                  <a:schemeClr val="lt1"/>
                </a:solidFill>
                <a:latin typeface="Calibri"/>
                <a:ea typeface="Calibri"/>
                <a:cs typeface="Calibri"/>
                <a:sym typeface="Calibri"/>
              </a:rPr>
              <a:t>MORE INFORMATION → </a:t>
            </a:r>
            <a:r>
              <a:rPr b="1" lang="en-US" sz="2800">
                <a:solidFill>
                  <a:schemeClr val="lt1"/>
                </a:solidFill>
                <a:latin typeface="Calibri"/>
                <a:ea typeface="Calibri"/>
                <a:cs typeface="Calibri"/>
                <a:sym typeface="Calibri"/>
              </a:rPr>
              <a:t>https://hackhpc.github.io/admi25</a:t>
            </a:r>
            <a:r>
              <a:rPr b="0" i="0" lang="en-US" sz="2800" u="none" cap="none" strike="noStrike">
                <a:solidFill>
                  <a:srgbClr val="FFFFFF"/>
                </a:solidFill>
                <a:latin typeface="Times New Roman"/>
                <a:ea typeface="Times New Roman"/>
                <a:cs typeface="Times New Roman"/>
                <a:sym typeface="Times New Roman"/>
              </a:rPr>
              <a:t>  </a:t>
            </a:r>
            <a:r>
              <a:rPr b="0" i="0" lang="en-US" sz="2800" u="none" cap="none" strike="noStrike">
                <a:solidFill>
                  <a:srgbClr val="F28753"/>
                </a:solidFill>
                <a:latin typeface="Times New Roman"/>
                <a:ea typeface="Times New Roman"/>
                <a:cs typeface="Times New Roman"/>
                <a:sym typeface="Times New Roman"/>
              </a:rPr>
              <a:t>__</a:t>
            </a:r>
            <a:endParaRPr b="0" i="0" sz="2800" u="none" cap="none" strike="noStrike">
              <a:solidFill>
                <a:srgbClr val="F28753"/>
              </a:solidFill>
              <a:latin typeface="Times New Roman"/>
              <a:ea typeface="Times New Roman"/>
              <a:cs typeface="Times New Roman"/>
              <a:sym typeface="Times New Roman"/>
            </a:endParaRPr>
          </a:p>
        </p:txBody>
      </p:sp>
      <p:sp>
        <p:nvSpPr>
          <p:cNvPr id="89" name="Google Shape;89;p1"/>
          <p:cNvSpPr/>
          <p:nvPr/>
        </p:nvSpPr>
        <p:spPr>
          <a:xfrm>
            <a:off x="290920" y="2216996"/>
            <a:ext cx="7315200" cy="640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alibri"/>
                <a:ea typeface="Calibri"/>
                <a:cs typeface="Calibri"/>
                <a:sym typeface="Calibri"/>
              </a:rPr>
              <a:t> Addressed Problem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290945" y="11697340"/>
            <a:ext cx="7315200" cy="640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alibri"/>
                <a:ea typeface="Calibri"/>
                <a:cs typeface="Calibri"/>
                <a:sym typeface="Calibri"/>
              </a:rPr>
              <a:t>Goals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8631380" y="2132948"/>
            <a:ext cx="731520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lt1"/>
                </a:solidFill>
                <a:latin typeface="Calibri"/>
                <a:ea typeface="Calibri"/>
                <a:cs typeface="Calibri"/>
                <a:sym typeface="Calibri"/>
              </a:rPr>
              <a:t>Example Paper Scoring</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8631380" y="11379758"/>
            <a:ext cx="731520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alibri"/>
                <a:ea typeface="Calibri"/>
                <a:cs typeface="Calibri"/>
                <a:sym typeface="Calibri"/>
              </a:rPr>
              <a:t>Resource Needs/List</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16971815" y="2145573"/>
            <a:ext cx="1527048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alibri"/>
                <a:ea typeface="Calibri"/>
                <a:cs typeface="Calibri"/>
                <a:sym typeface="Calibri"/>
              </a:rPr>
              <a:t>Methodology</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16971815" y="10972800"/>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lt1"/>
                </a:solidFill>
                <a:latin typeface="Calibri"/>
                <a:ea typeface="Calibri"/>
                <a:cs typeface="Calibri"/>
                <a:sym typeface="Calibri"/>
              </a:rPr>
              <a:t>Scorecard Analysis</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16952420" y="15627240"/>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lt1"/>
                </a:solidFill>
                <a:latin typeface="Calibri"/>
                <a:ea typeface="Calibri"/>
                <a:cs typeface="Calibri"/>
                <a:sym typeface="Calibri"/>
              </a:rPr>
              <a:t>Scorecard Explination</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24904646" y="2963023"/>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Possible Expansions</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290945" y="12324638"/>
            <a:ext cx="7315200" cy="763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98" name="Google Shape;98;p1"/>
          <p:cNvSpPr txBox="1"/>
          <p:nvPr/>
        </p:nvSpPr>
        <p:spPr>
          <a:xfrm>
            <a:off x="8631380" y="2785653"/>
            <a:ext cx="7315200" cy="83715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99" name="Google Shape;99;p1"/>
          <p:cNvSpPr txBox="1"/>
          <p:nvPr/>
        </p:nvSpPr>
        <p:spPr>
          <a:xfrm>
            <a:off x="8631380" y="12019838"/>
            <a:ext cx="7315200" cy="83715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100" name="Google Shape;100;p1"/>
          <p:cNvSpPr txBox="1"/>
          <p:nvPr/>
        </p:nvSpPr>
        <p:spPr>
          <a:xfrm>
            <a:off x="16952420" y="16104625"/>
            <a:ext cx="7315200" cy="374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p:txBody>
      </p:sp>
      <p:sp>
        <p:nvSpPr>
          <p:cNvPr id="101" name="Google Shape;101;p1"/>
          <p:cNvSpPr txBox="1"/>
          <p:nvPr/>
        </p:nvSpPr>
        <p:spPr>
          <a:xfrm>
            <a:off x="24885251" y="3572623"/>
            <a:ext cx="73152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b="0" i="0" sz="1400" u="none" cap="none" strike="noStrike">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4">
            <a:alphaModFix/>
          </a:blip>
          <a:srcRect b="0" l="0" r="0" t="0"/>
          <a:stretch/>
        </p:blipFill>
        <p:spPr>
          <a:xfrm>
            <a:off x="31054512" y="30819"/>
            <a:ext cx="1463040" cy="1463040"/>
          </a:xfrm>
          <a:prstGeom prst="rect">
            <a:avLst/>
          </a:prstGeom>
          <a:noFill/>
          <a:ln>
            <a:noFill/>
          </a:ln>
        </p:spPr>
      </p:pic>
      <p:sp>
        <p:nvSpPr>
          <p:cNvPr id="103" name="Google Shape;103;p1"/>
          <p:cNvSpPr txBox="1"/>
          <p:nvPr/>
        </p:nvSpPr>
        <p:spPr>
          <a:xfrm>
            <a:off x="30709811" y="1479012"/>
            <a:ext cx="215244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SGX3 award # 2231406</a:t>
            </a:r>
            <a:endParaRPr b="0" i="0" sz="1400" u="none" cap="none" strike="noStrike">
              <a:solidFill>
                <a:srgbClr val="000000"/>
              </a:solidFill>
              <a:latin typeface="Arial"/>
              <a:ea typeface="Arial"/>
              <a:cs typeface="Arial"/>
              <a:sym typeface="Arial"/>
            </a:endParaRPr>
          </a:p>
        </p:txBody>
      </p:sp>
      <p:sp>
        <p:nvSpPr>
          <p:cNvPr id="104" name="Google Shape;104;p1"/>
          <p:cNvSpPr txBox="1"/>
          <p:nvPr/>
        </p:nvSpPr>
        <p:spPr>
          <a:xfrm>
            <a:off x="3630375" y="46800"/>
            <a:ext cx="225420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200"/>
              <a:buFont typeface="Arial"/>
              <a:buNone/>
            </a:pPr>
            <a:r>
              <a:rPr b="1" i="0" lang="en-US" sz="5200" u="none" cap="none" strike="noStrike">
                <a:solidFill>
                  <a:schemeClr val="lt1"/>
                </a:solidFill>
                <a:latin typeface="Calibri"/>
                <a:ea typeface="Calibri"/>
                <a:cs typeface="Calibri"/>
                <a:sym typeface="Calibri"/>
              </a:rPr>
              <a:t>Title: Lorem ipsum dolor sit amet, consectetur adipiscing elit, sed do eiusmod tempor incididunt ut labore et dolore magna aliqua. Ut enim ad minim veniam.</a:t>
            </a:r>
            <a:endParaRPr b="1" i="0" sz="1200" u="none" cap="none" strike="noStrike">
              <a:solidFill>
                <a:schemeClr val="lt1"/>
              </a:solidFill>
              <a:latin typeface="Arial"/>
              <a:ea typeface="Arial"/>
              <a:cs typeface="Arial"/>
              <a:sym typeface="Arial"/>
            </a:endParaRPr>
          </a:p>
        </p:txBody>
      </p:sp>
      <p:sp>
        <p:nvSpPr>
          <p:cNvPr id="105" name="Google Shape;105;p1"/>
          <p:cNvSpPr/>
          <p:nvPr/>
        </p:nvSpPr>
        <p:spPr>
          <a:xfrm>
            <a:off x="26691602" y="9687135"/>
            <a:ext cx="5508900" cy="146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Author 1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Affiliation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Email</a:t>
            </a:r>
            <a:endParaRPr b="0" i="0" sz="2000" u="none" cap="none" strike="noStrike">
              <a:solidFill>
                <a:srgbClr val="000000"/>
              </a:solidFill>
              <a:latin typeface="Times New Roman"/>
              <a:ea typeface="Times New Roman"/>
              <a:cs typeface="Times New Roman"/>
              <a:sym typeface="Times New Roman"/>
            </a:endParaRPr>
          </a:p>
        </p:txBody>
      </p:sp>
      <p:sp>
        <p:nvSpPr>
          <p:cNvPr id="106" name="Google Shape;106;p1"/>
          <p:cNvSpPr/>
          <p:nvPr/>
        </p:nvSpPr>
        <p:spPr>
          <a:xfrm>
            <a:off x="24885251" y="9687135"/>
            <a:ext cx="1510200"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Author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Photo</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24885251" y="12271853"/>
            <a:ext cx="1507800"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Author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Photo</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26691602" y="12271853"/>
            <a:ext cx="5508900" cy="146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Author 2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Affiliation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Email</a:t>
            </a:r>
            <a:endParaRPr b="0" i="0" sz="2000" u="none" cap="none" strike="noStrike">
              <a:solidFill>
                <a:schemeClr val="dk1"/>
              </a:solidFill>
              <a:latin typeface="Times New Roman"/>
              <a:ea typeface="Times New Roman"/>
              <a:cs typeface="Times New Roman"/>
              <a:sym typeface="Times New Roman"/>
            </a:endParaRPr>
          </a:p>
        </p:txBody>
      </p:sp>
      <p:sp>
        <p:nvSpPr>
          <p:cNvPr id="109" name="Google Shape;109;p1"/>
          <p:cNvSpPr/>
          <p:nvPr/>
        </p:nvSpPr>
        <p:spPr>
          <a:xfrm>
            <a:off x="26691602" y="14856571"/>
            <a:ext cx="5508900" cy="146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dk1"/>
                </a:solidFill>
                <a:latin typeface="Calibri"/>
                <a:ea typeface="Calibri"/>
                <a:cs typeface="Calibri"/>
                <a:sym typeface="Calibri"/>
              </a:rPr>
              <a:t>Author 3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Affiliation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Email</a:t>
            </a:r>
            <a:endParaRPr b="0" i="0" sz="2000" u="none" cap="none" strike="noStrike">
              <a:solidFill>
                <a:schemeClr val="dk1"/>
              </a:solidFill>
              <a:latin typeface="Times New Roman"/>
              <a:ea typeface="Times New Roman"/>
              <a:cs typeface="Times New Roman"/>
              <a:sym typeface="Times New Roman"/>
            </a:endParaRPr>
          </a:p>
        </p:txBody>
      </p:sp>
      <p:sp>
        <p:nvSpPr>
          <p:cNvPr id="110" name="Google Shape;110;p1"/>
          <p:cNvSpPr/>
          <p:nvPr/>
        </p:nvSpPr>
        <p:spPr>
          <a:xfrm>
            <a:off x="24885251" y="14856571"/>
            <a:ext cx="1507800"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Author </a:t>
            </a:r>
            <a:r>
              <a:rPr lang="en-US" sz="1800">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Photo</a:t>
            </a:r>
            <a:endParaRPr b="0" i="0" sz="1400" u="none" cap="none" strike="noStrike">
              <a:solidFill>
                <a:srgbClr val="000000"/>
              </a:solidFill>
              <a:latin typeface="Arial"/>
              <a:ea typeface="Arial"/>
              <a:cs typeface="Arial"/>
              <a:sym typeface="Arial"/>
            </a:endParaRPr>
          </a:p>
        </p:txBody>
      </p:sp>
      <p:sp>
        <p:nvSpPr>
          <p:cNvPr id="111" name="Google Shape;111;p1"/>
          <p:cNvSpPr/>
          <p:nvPr/>
        </p:nvSpPr>
        <p:spPr>
          <a:xfrm>
            <a:off x="24885251" y="8597352"/>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Authors</a:t>
            </a:r>
            <a:endParaRPr b="0" i="0" sz="1400" u="none" cap="none" strike="noStrike">
              <a:solidFill>
                <a:srgbClr val="000000"/>
              </a:solidFill>
              <a:latin typeface="Arial"/>
              <a:ea typeface="Arial"/>
              <a:cs typeface="Arial"/>
              <a:sym typeface="Arial"/>
            </a:endParaRPr>
          </a:p>
        </p:txBody>
      </p:sp>
      <p:sp>
        <p:nvSpPr>
          <p:cNvPr id="112" name="Google Shape;112;p1"/>
          <p:cNvSpPr/>
          <p:nvPr/>
        </p:nvSpPr>
        <p:spPr>
          <a:xfrm>
            <a:off x="0" y="20326050"/>
            <a:ext cx="2747700" cy="1575300"/>
          </a:xfrm>
          <a:prstGeom prst="rect">
            <a:avLst/>
          </a:prstGeom>
          <a:solidFill>
            <a:schemeClr val="accent4"/>
          </a:solidFill>
          <a:ln cap="flat" cmpd="sng" w="76200">
            <a:solidFill>
              <a:srgbClr val="2B2B5F"/>
            </a:solidFill>
            <a:prstDash val="solid"/>
            <a:miter lim="800000"/>
            <a:headEnd len="sm" w="sm" type="none"/>
            <a:tailEnd len="sm" w="sm" type="none"/>
          </a:ln>
        </p:spPr>
        <p:txBody>
          <a:bodyPr anchorCtr="0" anchor="ctr" bIns="45700" lIns="91425" spcFirstLastPara="1" rIns="91425" wrap="square" tIns="45700">
            <a:noAutofit/>
          </a:bodyPr>
          <a:lstStyle/>
          <a:p>
            <a:pPr indent="0" lvl="1" marL="45720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2B2B5F"/>
              </a:solidFill>
              <a:latin typeface="Calibri"/>
              <a:ea typeface="Calibri"/>
              <a:cs typeface="Calibri"/>
              <a:sym typeface="Calibri"/>
            </a:endParaRPr>
          </a:p>
        </p:txBody>
      </p:sp>
      <p:pic>
        <p:nvPicPr>
          <p:cNvPr id="113" name="Google Shape;113;p1"/>
          <p:cNvPicPr preferRelativeResize="0"/>
          <p:nvPr/>
        </p:nvPicPr>
        <p:blipFill rotWithShape="1">
          <a:blip r:embed="rId5">
            <a:alphaModFix/>
          </a:blip>
          <a:srcRect b="0" l="0" r="0" t="0"/>
          <a:stretch/>
        </p:blipFill>
        <p:spPr>
          <a:xfrm>
            <a:off x="122950" y="20446938"/>
            <a:ext cx="952500" cy="1333500"/>
          </a:xfrm>
          <a:prstGeom prst="rect">
            <a:avLst/>
          </a:prstGeom>
          <a:noFill/>
          <a:ln>
            <a:noFill/>
          </a:ln>
        </p:spPr>
      </p:pic>
      <p:pic>
        <p:nvPicPr>
          <p:cNvPr id="114" name="Google Shape;114;p1"/>
          <p:cNvPicPr preferRelativeResize="0"/>
          <p:nvPr/>
        </p:nvPicPr>
        <p:blipFill rotWithShape="1">
          <a:blip r:embed="rId6">
            <a:alphaModFix/>
          </a:blip>
          <a:srcRect b="0" l="0" r="0" t="0"/>
          <a:stretch/>
        </p:blipFill>
        <p:spPr>
          <a:xfrm>
            <a:off x="1249000" y="20444225"/>
            <a:ext cx="1333500" cy="1333500"/>
          </a:xfrm>
          <a:prstGeom prst="rect">
            <a:avLst/>
          </a:prstGeom>
          <a:noFill/>
          <a:ln>
            <a:noFill/>
          </a:ln>
        </p:spPr>
      </p:pic>
      <p:sp>
        <p:nvSpPr>
          <p:cNvPr id="115" name="Google Shape;115;p1"/>
          <p:cNvSpPr/>
          <p:nvPr/>
        </p:nvSpPr>
        <p:spPr>
          <a:xfrm>
            <a:off x="26691577" y="17441296"/>
            <a:ext cx="5508900" cy="146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dk1"/>
                </a:solidFill>
                <a:latin typeface="Calibri"/>
                <a:ea typeface="Calibri"/>
                <a:cs typeface="Calibri"/>
                <a:sym typeface="Calibri"/>
              </a:rPr>
              <a:t>Author 4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Affiliation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Email</a:t>
            </a:r>
            <a:endParaRPr b="0" i="0" sz="2000" u="none" cap="none" strike="noStrike">
              <a:solidFill>
                <a:schemeClr val="dk1"/>
              </a:solidFill>
              <a:latin typeface="Times New Roman"/>
              <a:ea typeface="Times New Roman"/>
              <a:cs typeface="Times New Roman"/>
              <a:sym typeface="Times New Roman"/>
            </a:endParaRPr>
          </a:p>
        </p:txBody>
      </p:sp>
      <p:sp>
        <p:nvSpPr>
          <p:cNvPr id="116" name="Google Shape;116;p1"/>
          <p:cNvSpPr/>
          <p:nvPr/>
        </p:nvSpPr>
        <p:spPr>
          <a:xfrm>
            <a:off x="24885226" y="17441296"/>
            <a:ext cx="1507800"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Author </a:t>
            </a:r>
            <a:r>
              <a:rPr lang="en-US" sz="1800">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Photo</a:t>
            </a:r>
            <a:endParaRPr b="0" i="0" sz="1400" u="none" cap="none" strike="noStrike">
              <a:solidFill>
                <a:srgbClr val="000000"/>
              </a:solidFill>
              <a:latin typeface="Arial"/>
              <a:ea typeface="Arial"/>
              <a:cs typeface="Arial"/>
              <a:sym typeface="Arial"/>
            </a:endParaRPr>
          </a:p>
        </p:txBody>
      </p:sp>
      <p:pic>
        <p:nvPicPr>
          <p:cNvPr id="117" name="Google Shape;117;p1" title="Points scored"/>
          <p:cNvPicPr preferRelativeResize="0"/>
          <p:nvPr/>
        </p:nvPicPr>
        <p:blipFill>
          <a:blip r:embed="rId7">
            <a:alphaModFix/>
          </a:blip>
          <a:stretch>
            <a:fillRect/>
          </a:stretch>
        </p:blipFill>
        <p:spPr>
          <a:xfrm>
            <a:off x="17578438" y="11654102"/>
            <a:ext cx="6063168" cy="3749050"/>
          </a:xfrm>
          <a:prstGeom prst="rect">
            <a:avLst/>
          </a:prstGeom>
          <a:noFill/>
          <a:ln>
            <a:noFill/>
          </a:ln>
        </p:spPr>
      </p:pic>
      <p:sp>
        <p:nvSpPr>
          <p:cNvPr id="118" name="Google Shape;118;p1"/>
          <p:cNvSpPr/>
          <p:nvPr/>
        </p:nvSpPr>
        <p:spPr>
          <a:xfrm>
            <a:off x="18745000" y="20146075"/>
            <a:ext cx="14173200" cy="1062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119" name="Google Shape;119;p1"/>
          <p:cNvGrpSpPr/>
          <p:nvPr/>
        </p:nvGrpSpPr>
        <p:grpSpPr>
          <a:xfrm>
            <a:off x="21744998" y="20257151"/>
            <a:ext cx="10991927" cy="873204"/>
            <a:chOff x="21744998" y="20257151"/>
            <a:chExt cx="10991927" cy="873204"/>
          </a:xfrm>
        </p:grpSpPr>
        <p:pic>
          <p:nvPicPr>
            <p:cNvPr id="120" name="Google Shape;120;p1" title="omnibond-logo.png"/>
            <p:cNvPicPr preferRelativeResize="0"/>
            <p:nvPr/>
          </p:nvPicPr>
          <p:blipFill rotWithShape="1">
            <a:blip r:embed="rId8">
              <a:alphaModFix/>
            </a:blip>
            <a:srcRect b="16487" l="13339" r="15252" t="18728"/>
            <a:stretch/>
          </p:blipFill>
          <p:spPr>
            <a:xfrm>
              <a:off x="26504283" y="20298365"/>
              <a:ext cx="2905400" cy="790775"/>
            </a:xfrm>
            <a:prstGeom prst="rect">
              <a:avLst/>
            </a:prstGeom>
            <a:noFill/>
            <a:ln>
              <a:noFill/>
            </a:ln>
          </p:spPr>
        </p:pic>
        <p:pic>
          <p:nvPicPr>
            <p:cNvPr id="121" name="Google Shape;121;p1" title="hackhpclogo-peopleonly_300_x_80_px_2_.png"/>
            <p:cNvPicPr preferRelativeResize="0"/>
            <p:nvPr/>
          </p:nvPicPr>
          <p:blipFill>
            <a:blip r:embed="rId9">
              <a:alphaModFix/>
            </a:blip>
            <a:stretch>
              <a:fillRect/>
            </a:stretch>
          </p:blipFill>
          <p:spPr>
            <a:xfrm>
              <a:off x="29879425" y="20312753"/>
              <a:ext cx="2857500" cy="762000"/>
            </a:xfrm>
            <a:prstGeom prst="rect">
              <a:avLst/>
            </a:prstGeom>
            <a:solidFill>
              <a:srgbClr val="FFFFFF">
                <a:alpha val="63290"/>
              </a:srgbClr>
            </a:solidFill>
            <a:ln>
              <a:noFill/>
            </a:ln>
          </p:spPr>
        </p:pic>
        <p:pic>
          <p:nvPicPr>
            <p:cNvPr id="122" name="Google Shape;122;p1" title="admi.png"/>
            <p:cNvPicPr preferRelativeResize="0"/>
            <p:nvPr/>
          </p:nvPicPr>
          <p:blipFill>
            <a:blip r:embed="rId10">
              <a:alphaModFix/>
            </a:blip>
            <a:stretch>
              <a:fillRect/>
            </a:stretch>
          </p:blipFill>
          <p:spPr>
            <a:xfrm>
              <a:off x="21744998" y="20260365"/>
              <a:ext cx="914400" cy="866775"/>
            </a:xfrm>
            <a:prstGeom prst="rect">
              <a:avLst/>
            </a:prstGeom>
            <a:solidFill>
              <a:schemeClr val="lt1"/>
            </a:solidFill>
            <a:ln>
              <a:noFill/>
            </a:ln>
          </p:spPr>
        </p:pic>
        <p:pic>
          <p:nvPicPr>
            <p:cNvPr id="123" name="Google Shape;123;p1" title="sgx3 logo.png"/>
            <p:cNvPicPr preferRelativeResize="0"/>
            <p:nvPr/>
          </p:nvPicPr>
          <p:blipFill rotWithShape="1">
            <a:blip r:embed="rId11">
              <a:alphaModFix/>
            </a:blip>
            <a:srcRect b="42733" l="0" r="0" t="17110"/>
            <a:stretch/>
          </p:blipFill>
          <p:spPr>
            <a:xfrm>
              <a:off x="23129140" y="20257151"/>
              <a:ext cx="2905401" cy="873204"/>
            </a:xfrm>
            <a:prstGeom prst="rect">
              <a:avLst/>
            </a:prstGeom>
            <a:solidFill>
              <a:srgbClr val="FFFFFF">
                <a:alpha val="63290"/>
              </a:srgbClr>
            </a:solidFill>
            <a:ln>
              <a:noFill/>
            </a:ln>
          </p:spPr>
        </p:pic>
      </p:grpSp>
      <p:sp>
        <p:nvSpPr>
          <p:cNvPr id="124" name="Google Shape;124;p1"/>
          <p:cNvSpPr txBox="1"/>
          <p:nvPr/>
        </p:nvSpPr>
        <p:spPr>
          <a:xfrm>
            <a:off x="18973600" y="20355200"/>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003155"/>
                </a:solidFill>
                <a:latin typeface="Calibri"/>
                <a:ea typeface="Calibri"/>
                <a:cs typeface="Calibri"/>
                <a:sym typeface="Calibri"/>
              </a:rPr>
              <a:t>Supported by:</a:t>
            </a:r>
            <a:endParaRPr>
              <a:solidFill>
                <a:srgbClr val="003155"/>
              </a:solidFill>
            </a:endParaRPr>
          </a:p>
        </p:txBody>
      </p:sp>
      <p:pic>
        <p:nvPicPr>
          <p:cNvPr id="125" name="Google Shape;125;p1" title="LogoTextOnly-White.png"/>
          <p:cNvPicPr preferRelativeResize="0"/>
          <p:nvPr/>
        </p:nvPicPr>
        <p:blipFill>
          <a:blip r:embed="rId12">
            <a:alphaModFix/>
          </a:blip>
          <a:stretch>
            <a:fillRect/>
          </a:stretch>
        </p:blipFill>
        <p:spPr>
          <a:xfrm>
            <a:off x="62325" y="122993"/>
            <a:ext cx="3190482" cy="1575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2022-08-16T17:08:39Z</dcterms:created>
  <dc:creator>Jeff Wood</dc:creator>
</cp:coreProperties>
</file>