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41148000"/>
  <p:notesSz cx="6858000" cy="9144000"/>
  <p:embeddedFontLst>
    <p:embeddedFont>
      <p:font typeface="Avenir" panose="02000503020000020003" pitchFamily="2" charset="0"/>
      <p:regular r:id="rId4"/>
      <p:italic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2lCnrPOAb5FD/7LHIg2ZKJEG5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7"/>
    <a:srgbClr val="F7E8C9"/>
    <a:srgbClr val="00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58"/>
  </p:normalViewPr>
  <p:slideViewPr>
    <p:cSldViewPr snapToGrid="0">
      <p:cViewPr>
        <p:scale>
          <a:sx n="26" d="100"/>
          <a:sy n="26" d="100"/>
        </p:scale>
        <p:origin x="33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13288" y="685800"/>
            <a:ext cx="203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228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508760" y="30510488"/>
            <a:ext cx="4937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269480" y="30510488"/>
            <a:ext cx="7406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499080" y="30510488"/>
            <a:ext cx="4937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D5D48-3F72-906A-55ED-B3ECB2E410D4}"/>
              </a:ext>
            </a:extLst>
          </p:cNvPr>
          <p:cNvSpPr/>
          <p:nvPr userDrawn="1"/>
        </p:nvSpPr>
        <p:spPr>
          <a:xfrm>
            <a:off x="0" y="1"/>
            <a:ext cx="27432000" cy="2371428"/>
          </a:xfrm>
          <a:prstGeom prst="rect">
            <a:avLst/>
          </a:prstGeom>
          <a:solidFill>
            <a:srgbClr val="0056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-up of a paper&#10;&#10;AI-generated content may be incorrect.">
            <a:extLst>
              <a:ext uri="{FF2B5EF4-FFF2-40B4-BE49-F238E27FC236}">
                <a16:creationId xmlns:a16="http://schemas.microsoft.com/office/drawing/2014/main" id="{774F7CEC-BFE8-05B1-E633-E35F5F05D4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368"/>
            <a:ext cx="9032240" cy="22580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6E00BB-07F5-B12B-FB16-2EE4C241F9E3}"/>
              </a:ext>
            </a:extLst>
          </p:cNvPr>
          <p:cNvSpPr/>
          <p:nvPr userDrawn="1"/>
        </p:nvSpPr>
        <p:spPr>
          <a:xfrm>
            <a:off x="0" y="39716778"/>
            <a:ext cx="27432000" cy="1457028"/>
          </a:xfrm>
          <a:prstGeom prst="rect">
            <a:avLst/>
          </a:prstGeom>
          <a:solidFill>
            <a:srgbClr val="0056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C8402F-92CB-58E0-7AAC-CF81BEAB28F6}"/>
              </a:ext>
            </a:extLst>
          </p:cNvPr>
          <p:cNvGrpSpPr/>
          <p:nvPr userDrawn="1"/>
        </p:nvGrpSpPr>
        <p:grpSpPr>
          <a:xfrm>
            <a:off x="-1" y="39940992"/>
            <a:ext cx="10113511" cy="1091684"/>
            <a:chOff x="0" y="3683700"/>
            <a:chExt cx="4029900" cy="435000"/>
          </a:xfrm>
        </p:grpSpPr>
        <p:sp>
          <p:nvSpPr>
            <p:cNvPr id="19" name="Google Shape;69;p15">
              <a:extLst>
                <a:ext uri="{FF2B5EF4-FFF2-40B4-BE49-F238E27FC236}">
                  <a16:creationId xmlns:a16="http://schemas.microsoft.com/office/drawing/2014/main" id="{C33D35C7-7A28-7800-62CA-00C1EAC2D7BC}"/>
                </a:ext>
              </a:extLst>
            </p:cNvPr>
            <p:cNvSpPr/>
            <p:nvPr/>
          </p:nvSpPr>
          <p:spPr>
            <a:xfrm>
              <a:off x="0" y="3683700"/>
              <a:ext cx="4029900" cy="435000"/>
            </a:xfrm>
            <a:prstGeom prst="rect">
              <a:avLst/>
            </a:prstGeom>
            <a:solidFill>
              <a:schemeClr val="lt1"/>
            </a:solidFill>
            <a:ln w="8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675" tIns="79675" rIns="79675" bIns="796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19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70;p15">
              <a:extLst>
                <a:ext uri="{FF2B5EF4-FFF2-40B4-BE49-F238E27FC236}">
                  <a16:creationId xmlns:a16="http://schemas.microsoft.com/office/drawing/2014/main" id="{CA093001-51C4-55E4-7895-F272958D6B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022" y="3749892"/>
              <a:ext cx="1037645" cy="30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71;p15" descr="A green and white logo&#10;&#10;Description automatically generated">
              <a:extLst>
                <a:ext uri="{FF2B5EF4-FFF2-40B4-BE49-F238E27FC236}">
                  <a16:creationId xmlns:a16="http://schemas.microsoft.com/office/drawing/2014/main" id="{B746B043-1391-EF27-6D2F-4607B9E28D1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4133" y="3715341"/>
              <a:ext cx="737581" cy="379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72;p15" descr="A blue and orange logo&#10;&#10;Description automatically generated">
              <a:extLst>
                <a:ext uri="{FF2B5EF4-FFF2-40B4-BE49-F238E27FC236}">
                  <a16:creationId xmlns:a16="http://schemas.microsoft.com/office/drawing/2014/main" id="{37719B56-AD07-9505-75D4-91BE8469EBD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33110" y="3745992"/>
              <a:ext cx="1108279" cy="317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73;p15">
              <a:extLst>
                <a:ext uri="{FF2B5EF4-FFF2-40B4-BE49-F238E27FC236}">
                  <a16:creationId xmlns:a16="http://schemas.microsoft.com/office/drawing/2014/main" id="{E9F39FB3-DEFE-C141-71AF-D0AC4C69BE0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2783" y="3745992"/>
              <a:ext cx="811556" cy="3177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74;p15">
            <a:extLst>
              <a:ext uri="{FF2B5EF4-FFF2-40B4-BE49-F238E27FC236}">
                <a16:creationId xmlns:a16="http://schemas.microsoft.com/office/drawing/2014/main" id="{423893AE-4BB5-6401-58A0-25D396418059}"/>
              </a:ext>
            </a:extLst>
          </p:cNvPr>
          <p:cNvSpPr txBox="1"/>
          <p:nvPr userDrawn="1"/>
        </p:nvSpPr>
        <p:spPr>
          <a:xfrm>
            <a:off x="11899249" y="40144447"/>
            <a:ext cx="14171096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Event Site: </a:t>
            </a:r>
            <a:r>
              <a:rPr lang="en" sz="40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https://</a:t>
            </a:r>
            <a:r>
              <a:rPr lang="en" sz="4000" b="0" i="0" u="none" strike="noStrike" cap="none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hackhpc.github.io</a:t>
            </a:r>
            <a:r>
              <a:rPr lang="en" sz="40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/facultyhack-gateways2</a:t>
            </a:r>
            <a:r>
              <a:rPr lang="en" sz="40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5" name="Picture 2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8EFF9E-DE5C-9305-1F52-125DA7C1E3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070345" y="39825670"/>
            <a:ext cx="1207006" cy="120700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DE639D2-2274-4015-4C0E-1ACD757C80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18542" y="171386"/>
            <a:ext cx="1310610" cy="13106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DFE9A1-A4BA-53BB-D846-E23DA22E3A63}"/>
              </a:ext>
            </a:extLst>
          </p:cNvPr>
          <p:cNvSpPr txBox="1"/>
          <p:nvPr userDrawn="1"/>
        </p:nvSpPr>
        <p:spPr>
          <a:xfrm>
            <a:off x="24715694" y="1536442"/>
            <a:ext cx="271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E8C9"/>
                </a:solidFill>
              </a:rPr>
              <a:t>SGX3 is funded by the </a:t>
            </a:r>
            <a:br>
              <a:rPr lang="en-US" dirty="0">
                <a:solidFill>
                  <a:srgbClr val="F7E8C9"/>
                </a:solidFill>
              </a:rPr>
            </a:br>
            <a:r>
              <a:rPr lang="en-US" dirty="0">
                <a:solidFill>
                  <a:srgbClr val="F7E8C9"/>
                </a:solidFill>
              </a:rPr>
              <a:t>National Science Foundation </a:t>
            </a:r>
            <a:br>
              <a:rPr lang="en-US" dirty="0">
                <a:solidFill>
                  <a:srgbClr val="F7E8C9"/>
                </a:solidFill>
              </a:rPr>
            </a:br>
            <a:r>
              <a:rPr lang="en-US" dirty="0">
                <a:solidFill>
                  <a:srgbClr val="F7E8C9"/>
                </a:solidFill>
              </a:rPr>
              <a:t>under award number 2231406.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000" b="1" i="0" u="none" strike="noStrike" cap="none">
          <a:solidFill>
            <a:srgbClr val="F7E8C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F4C79B-7372-A37A-5093-06B65F2F724B}"/>
              </a:ext>
            </a:extLst>
          </p:cNvPr>
          <p:cNvSpPr/>
          <p:nvPr/>
        </p:nvSpPr>
        <p:spPr>
          <a:xfrm>
            <a:off x="0" y="1"/>
            <a:ext cx="27432000" cy="2371428"/>
          </a:xfrm>
          <a:prstGeom prst="rect">
            <a:avLst/>
          </a:prstGeom>
          <a:solidFill>
            <a:srgbClr val="0056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close-up of a paper&#10;&#10;AI-generated content may be incorrect.">
            <a:extLst>
              <a:ext uri="{FF2B5EF4-FFF2-40B4-BE49-F238E27FC236}">
                <a16:creationId xmlns:a16="http://schemas.microsoft.com/office/drawing/2014/main" id="{4C267CA0-B799-FE2D-82F3-69F2B24E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68"/>
            <a:ext cx="9032240" cy="2258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3864" y="677883"/>
            <a:ext cx="16879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F7E8C9"/>
                </a:solidFill>
              </a:rPr>
              <a:t>Poster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8C6531-1CFA-6680-703D-4F8B1867032F}"/>
              </a:ext>
            </a:extLst>
          </p:cNvPr>
          <p:cNvSpPr/>
          <p:nvPr/>
        </p:nvSpPr>
        <p:spPr>
          <a:xfrm>
            <a:off x="0" y="39716778"/>
            <a:ext cx="27432000" cy="1457028"/>
          </a:xfrm>
          <a:prstGeom prst="rect">
            <a:avLst/>
          </a:prstGeom>
          <a:solidFill>
            <a:srgbClr val="0056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64A0CF-8114-883B-852B-475C1FD1F676}"/>
              </a:ext>
            </a:extLst>
          </p:cNvPr>
          <p:cNvGrpSpPr/>
          <p:nvPr/>
        </p:nvGrpSpPr>
        <p:grpSpPr>
          <a:xfrm>
            <a:off x="-1" y="39940992"/>
            <a:ext cx="10113511" cy="1091684"/>
            <a:chOff x="0" y="3683700"/>
            <a:chExt cx="4029900" cy="435000"/>
          </a:xfrm>
        </p:grpSpPr>
        <p:sp>
          <p:nvSpPr>
            <p:cNvPr id="20" name="Google Shape;69;p15">
              <a:extLst>
                <a:ext uri="{FF2B5EF4-FFF2-40B4-BE49-F238E27FC236}">
                  <a16:creationId xmlns:a16="http://schemas.microsoft.com/office/drawing/2014/main" id="{0C3782D3-3369-AD89-E256-F0B0CF554462}"/>
                </a:ext>
              </a:extLst>
            </p:cNvPr>
            <p:cNvSpPr/>
            <p:nvPr/>
          </p:nvSpPr>
          <p:spPr>
            <a:xfrm>
              <a:off x="0" y="3683700"/>
              <a:ext cx="4029900" cy="435000"/>
            </a:xfrm>
            <a:prstGeom prst="rect">
              <a:avLst/>
            </a:prstGeom>
            <a:solidFill>
              <a:schemeClr val="lt1"/>
            </a:solidFill>
            <a:ln w="8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675" tIns="79675" rIns="79675" bIns="796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19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70;p15">
              <a:extLst>
                <a:ext uri="{FF2B5EF4-FFF2-40B4-BE49-F238E27FC236}">
                  <a16:creationId xmlns:a16="http://schemas.microsoft.com/office/drawing/2014/main" id="{90B0E71C-9A5A-57B9-B2D4-E029C36472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022" y="3749892"/>
              <a:ext cx="1037645" cy="30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71;p15" descr="A green and white logo&#10;&#10;Description automatically generated">
              <a:extLst>
                <a:ext uri="{FF2B5EF4-FFF2-40B4-BE49-F238E27FC236}">
                  <a16:creationId xmlns:a16="http://schemas.microsoft.com/office/drawing/2014/main" id="{B57B68C1-FDCA-72F2-7EFD-5330C247B19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4133" y="3715341"/>
              <a:ext cx="737581" cy="379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72;p15" descr="A blue and orange logo&#10;&#10;Description automatically generated">
              <a:extLst>
                <a:ext uri="{FF2B5EF4-FFF2-40B4-BE49-F238E27FC236}">
                  <a16:creationId xmlns:a16="http://schemas.microsoft.com/office/drawing/2014/main" id="{54A2883F-52F9-10E8-FD61-0467F17FE83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33110" y="3745992"/>
              <a:ext cx="1108279" cy="317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73;p15">
              <a:extLst>
                <a:ext uri="{FF2B5EF4-FFF2-40B4-BE49-F238E27FC236}">
                  <a16:creationId xmlns:a16="http://schemas.microsoft.com/office/drawing/2014/main" id="{ACA11398-BAB7-2B3E-DCFC-52D7042408D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2783" y="3745992"/>
              <a:ext cx="811556" cy="3177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74;p15">
            <a:extLst>
              <a:ext uri="{FF2B5EF4-FFF2-40B4-BE49-F238E27FC236}">
                <a16:creationId xmlns:a16="http://schemas.microsoft.com/office/drawing/2014/main" id="{6B248727-0E2C-F2B1-B8CD-9CC2CA337C4F}"/>
              </a:ext>
            </a:extLst>
          </p:cNvPr>
          <p:cNvSpPr txBox="1"/>
          <p:nvPr/>
        </p:nvSpPr>
        <p:spPr>
          <a:xfrm>
            <a:off x="11899249" y="40144447"/>
            <a:ext cx="14171096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Event Site: </a:t>
            </a:r>
            <a:r>
              <a:rPr lang="en" sz="40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https://</a:t>
            </a:r>
            <a:r>
              <a:rPr lang="en" sz="4000" b="0" i="0" u="none" strike="noStrike" cap="none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hackhpc.github.io</a:t>
            </a:r>
            <a:r>
              <a:rPr lang="en" sz="40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/facultyhack-gateways2</a:t>
            </a:r>
            <a:r>
              <a:rPr lang="en" sz="40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8" name="Picture 2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7C7E461-90CF-111D-48A6-BC5162F09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0345" y="39825670"/>
            <a:ext cx="1207006" cy="120700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CE00AC2-6AD6-91C2-1152-95FDC036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18542" y="171386"/>
            <a:ext cx="1310610" cy="131061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19AF72-D483-7118-C541-86D3209C2CAF}"/>
              </a:ext>
            </a:extLst>
          </p:cNvPr>
          <p:cNvSpPr txBox="1"/>
          <p:nvPr/>
        </p:nvSpPr>
        <p:spPr>
          <a:xfrm>
            <a:off x="24715694" y="1536442"/>
            <a:ext cx="271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E8C9"/>
                </a:solidFill>
              </a:rPr>
              <a:t>SGX3 is funded by the </a:t>
            </a:r>
            <a:br>
              <a:rPr lang="en-US" dirty="0">
                <a:solidFill>
                  <a:srgbClr val="F7E8C9"/>
                </a:solidFill>
              </a:rPr>
            </a:br>
            <a:r>
              <a:rPr lang="en-US" dirty="0">
                <a:solidFill>
                  <a:srgbClr val="F7E8C9"/>
                </a:solidFill>
              </a:rPr>
              <a:t>National Science Foundation </a:t>
            </a:r>
            <a:br>
              <a:rPr lang="en-US" dirty="0">
                <a:solidFill>
                  <a:srgbClr val="F7E8C9"/>
                </a:solidFill>
              </a:rPr>
            </a:br>
            <a:r>
              <a:rPr lang="en-US" dirty="0">
                <a:solidFill>
                  <a:srgbClr val="F7E8C9"/>
                </a:solidFill>
              </a:rPr>
              <a:t>under award number 2231406.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BE3F8066-4E44-8128-BE6B-6BB059365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68656"/>
              </p:ext>
            </p:extLst>
          </p:nvPr>
        </p:nvGraphicFramePr>
        <p:xfrm>
          <a:off x="14780617" y="31492896"/>
          <a:ext cx="11289728" cy="7910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4942">
                  <a:extLst>
                    <a:ext uri="{9D8B030D-6E8A-4147-A177-3AD203B41FA5}">
                      <a16:colId xmlns:a16="http://schemas.microsoft.com/office/drawing/2014/main" val="3544158007"/>
                    </a:ext>
                  </a:extLst>
                </a:gridCol>
                <a:gridCol w="6714786">
                  <a:extLst>
                    <a:ext uri="{9D8B030D-6E8A-4147-A177-3AD203B41FA5}">
                      <a16:colId xmlns:a16="http://schemas.microsoft.com/office/drawing/2014/main" val="2953335247"/>
                    </a:ext>
                  </a:extLst>
                </a:gridCol>
              </a:tblGrid>
              <a:tr h="2636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5698"/>
                          </a:solidFill>
                        </a:rPr>
                        <a:t>[Insert Picture]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2800">
                          <a:solidFill>
                            <a:srgbClr val="004C99"/>
                          </a:solidFill>
                        </a:defRPr>
                      </a:pPr>
                      <a:r>
                        <a:rPr lang="en-US" b="1" dirty="0">
                          <a:solidFill>
                            <a:srgbClr val="005698"/>
                          </a:solidFill>
                        </a:rPr>
                        <a:t>Last name, First name</a:t>
                      </a:r>
                      <a:br>
                        <a:rPr lang="en-US" b="1" dirty="0">
                          <a:solidFill>
                            <a:srgbClr val="005698"/>
                          </a:solidFill>
                        </a:rPr>
                      </a:br>
                      <a:endParaRPr lang="en-US" b="1" dirty="0">
                        <a:solidFill>
                          <a:srgbClr val="005698"/>
                        </a:solidFill>
                      </a:endParaRP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Role: Faculty Participant 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216803"/>
                  </a:ext>
                </a:extLst>
              </a:tr>
              <a:tr h="2636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5698"/>
                          </a:solidFill>
                        </a:rPr>
                        <a:t>[Insert Picture]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2800">
                          <a:solidFill>
                            <a:srgbClr val="004C99"/>
                          </a:solidFill>
                        </a:defRPr>
                      </a:pPr>
                      <a:r>
                        <a:rPr lang="en-US" b="1" dirty="0">
                          <a:solidFill>
                            <a:srgbClr val="005698"/>
                          </a:solidFill>
                        </a:rPr>
                        <a:t>Last name, First name</a:t>
                      </a:r>
                      <a:br>
                        <a:rPr lang="en-US" b="1" dirty="0">
                          <a:solidFill>
                            <a:srgbClr val="005698"/>
                          </a:solidFill>
                        </a:rPr>
                      </a:br>
                      <a:endParaRPr lang="en-US" b="1" dirty="0">
                        <a:solidFill>
                          <a:srgbClr val="00569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Role: Faculty Mentor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9360617"/>
                  </a:ext>
                </a:extLst>
              </a:tr>
              <a:tr h="2636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5698"/>
                          </a:solidFill>
                        </a:rPr>
                        <a:t>[Insert Picture]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2800">
                          <a:solidFill>
                            <a:srgbClr val="004C99"/>
                          </a:solidFill>
                        </a:defRPr>
                      </a:pPr>
                      <a:r>
                        <a:rPr lang="en-US" b="1" dirty="0">
                          <a:solidFill>
                            <a:srgbClr val="005698"/>
                          </a:solidFill>
                        </a:rPr>
                        <a:t>Last name, First name</a:t>
                      </a:r>
                      <a:br>
                        <a:rPr lang="en-US" b="1" dirty="0">
                          <a:solidFill>
                            <a:srgbClr val="005698"/>
                          </a:solidFill>
                        </a:rPr>
                      </a:br>
                      <a:endParaRPr lang="en-US" b="1" dirty="0">
                        <a:solidFill>
                          <a:srgbClr val="00569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Role: Faculty Mentor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>
                          <a:solidFill>
                            <a:srgbClr val="004C99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679069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AD6B43F-610E-3209-A4F3-35EF16527FDF}"/>
              </a:ext>
            </a:extLst>
          </p:cNvPr>
          <p:cNvSpPr txBox="1"/>
          <p:nvPr/>
        </p:nvSpPr>
        <p:spPr>
          <a:xfrm>
            <a:off x="353908" y="3499332"/>
            <a:ext cx="128242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 diam id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Cras </a:t>
            </a:r>
            <a:r>
              <a:rPr lang="en-US" dirty="0" err="1"/>
              <a:t>lectus</a:t>
            </a:r>
            <a:r>
              <a:rPr lang="en-US" dirty="0"/>
              <a:t> lorem, pulvinar non </a:t>
            </a:r>
            <a:r>
              <a:rPr lang="en-US" dirty="0" err="1"/>
              <a:t>congue</a:t>
            </a:r>
            <a:r>
              <a:rPr lang="en-US" dirty="0"/>
              <a:t> in, pharetra vitae </a:t>
            </a:r>
            <a:r>
              <a:rPr lang="en-US" dirty="0" err="1"/>
              <a:t>justo</a:t>
            </a:r>
            <a:r>
              <a:rPr lang="en-US" dirty="0"/>
              <a:t>. Morbi </a:t>
            </a:r>
            <a:r>
              <a:rPr lang="en-US" dirty="0" err="1"/>
              <a:t>eget</a:t>
            </a:r>
            <a:r>
              <a:rPr lang="en-US" dirty="0"/>
              <a:t> maximus </a:t>
            </a:r>
            <a:r>
              <a:rPr lang="en-US" dirty="0" err="1"/>
              <a:t>odio</a:t>
            </a:r>
            <a:r>
              <a:rPr lang="en-US" dirty="0"/>
              <a:t>. Nunc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eros,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vel. </a:t>
            </a:r>
            <a:r>
              <a:rPr lang="en-US" dirty="0" err="1"/>
              <a:t>Praesent</a:t>
            </a:r>
            <a:r>
              <a:rPr lang="en-US" dirty="0"/>
              <a:t> in nisi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dui nec, auctor eros. </a:t>
            </a:r>
            <a:r>
              <a:rPr lang="en-US" dirty="0" err="1"/>
              <a:t>Etiam</a:t>
            </a:r>
            <a:r>
              <a:rPr lang="en-US" dirty="0"/>
              <a:t> ligula </a:t>
            </a:r>
            <a:r>
              <a:rPr lang="en-US" dirty="0" err="1"/>
              <a:t>nisl</a:t>
            </a:r>
            <a:r>
              <a:rPr lang="en-US" dirty="0"/>
              <a:t>,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Nunc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auctor. Integer dolor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tempus. Nunc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lacinia,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Sed diam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at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Mauris semper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semper </a:t>
            </a:r>
            <a:r>
              <a:rPr lang="en-US" dirty="0" err="1"/>
              <a:t>ultrices</a:t>
            </a:r>
            <a:r>
              <a:rPr lang="en-US" dirty="0"/>
              <a:t> mi nec </a:t>
            </a:r>
            <a:r>
              <a:rPr lang="en-US" dirty="0" err="1"/>
              <a:t>venenatis</a:t>
            </a:r>
            <a:r>
              <a:rPr lang="en-US" dirty="0"/>
              <a:t>. Donec dictum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libero </a:t>
            </a:r>
            <a:r>
              <a:rPr lang="en-US" dirty="0" err="1"/>
              <a:t>ornare</a:t>
            </a:r>
            <a:r>
              <a:rPr lang="en-US" dirty="0"/>
              <a:t> vel. Nunc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nisi. Maecenas </a:t>
            </a:r>
            <a:r>
              <a:rPr lang="en-US" dirty="0" err="1"/>
              <a:t>arcu</a:t>
            </a:r>
            <a:r>
              <a:rPr lang="en-US" dirty="0"/>
              <a:t> libero, </a:t>
            </a:r>
            <a:r>
              <a:rPr lang="en-US" dirty="0" err="1"/>
              <a:t>sollicitudin</a:t>
            </a:r>
            <a:r>
              <a:rPr lang="en-US" dirty="0"/>
              <a:t> id </a:t>
            </a:r>
            <a:r>
              <a:rPr lang="en-US" dirty="0" err="1"/>
              <a:t>tempor</a:t>
            </a:r>
            <a:r>
              <a:rPr lang="en-US" dirty="0"/>
              <a:t> ac, </a:t>
            </a:r>
            <a:r>
              <a:rPr lang="en-US" dirty="0" err="1"/>
              <a:t>euismod</a:t>
            </a:r>
            <a:r>
              <a:rPr lang="en-US" dirty="0"/>
              <a:t> at sem. Maecenas cursus vitae </a:t>
            </a:r>
            <a:r>
              <a:rPr lang="en-US" dirty="0" err="1"/>
              <a:t>odio</a:t>
            </a:r>
            <a:r>
              <a:rPr lang="en-US" dirty="0"/>
              <a:t> in </a:t>
            </a:r>
            <a:r>
              <a:rPr lang="en-US" dirty="0" err="1"/>
              <a:t>sodales</a:t>
            </a:r>
            <a:r>
              <a:rPr lang="en-US" dirty="0"/>
              <a:t>. Proin vitae lacinia ex, sed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  <a:p>
            <a:r>
              <a:rPr lang="en-US" dirty="0" err="1"/>
              <a:t>Pellentesque</a:t>
            </a:r>
            <a:r>
              <a:rPr lang="en-US" dirty="0"/>
              <a:t> nec </a:t>
            </a:r>
            <a:r>
              <a:rPr lang="en-US" dirty="0" err="1"/>
              <a:t>placerat</a:t>
            </a:r>
            <a:r>
              <a:rPr lang="en-US" dirty="0"/>
              <a:t> magna. </a:t>
            </a:r>
            <a:r>
              <a:rPr lang="en-US" dirty="0" err="1"/>
              <a:t>Aliquam</a:t>
            </a:r>
            <a:r>
              <a:rPr lang="en-US" dirty="0"/>
              <a:t> ac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Cras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et </a:t>
            </a:r>
            <a:r>
              <a:rPr lang="en-US" dirty="0" err="1"/>
              <a:t>varius</a:t>
            </a:r>
            <a:r>
              <a:rPr lang="en-US" dirty="0"/>
              <a:t>. Aenean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venenatis</a:t>
            </a:r>
            <a:r>
              <a:rPr lang="en-US" dirty="0"/>
              <a:t> cursus a </a:t>
            </a:r>
            <a:r>
              <a:rPr lang="en-US" dirty="0" err="1"/>
              <a:t>quis</a:t>
            </a:r>
            <a:r>
              <a:rPr lang="en-US" dirty="0"/>
              <a:t> mi. Mauris ligula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et,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Sed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 pharetra.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et </a:t>
            </a:r>
            <a:r>
              <a:rPr lang="en-US" dirty="0" err="1"/>
              <a:t>consequat</a:t>
            </a:r>
            <a:r>
              <a:rPr lang="en-US" dirty="0"/>
              <a:t>. Mauris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vitae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ac </a:t>
            </a:r>
            <a:r>
              <a:rPr lang="en-US" dirty="0" err="1"/>
              <a:t>venenatis</a:t>
            </a:r>
            <a:r>
              <a:rPr lang="en-US" dirty="0"/>
              <a:t> ex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a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Sed tempus </a:t>
            </a:r>
            <a:r>
              <a:rPr lang="en-US" dirty="0" err="1"/>
              <a:t>enim</a:t>
            </a:r>
            <a:r>
              <a:rPr lang="en-US" dirty="0"/>
              <a:t> ex,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convallis. Donec magna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porta et, tempus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nec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semper, </a:t>
            </a:r>
            <a:r>
              <a:rPr lang="en-US" dirty="0" err="1"/>
              <a:t>sapien</a:t>
            </a:r>
            <a:r>
              <a:rPr lang="en-US" dirty="0"/>
              <a:t> sed </a:t>
            </a:r>
            <a:r>
              <a:rPr lang="en-US" dirty="0" err="1"/>
              <a:t>vulputate</a:t>
            </a:r>
            <a:r>
              <a:rPr lang="en-US" dirty="0"/>
              <a:t> pulvinar,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id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semper lorem porta </a:t>
            </a:r>
            <a:r>
              <a:rPr lang="en-US" dirty="0" err="1"/>
              <a:t>egestas</a:t>
            </a:r>
            <a:r>
              <a:rPr lang="en-US" dirty="0"/>
              <a:t> auctor. </a:t>
            </a:r>
            <a:r>
              <a:rPr lang="en-US" dirty="0" err="1"/>
              <a:t>Quisque</a:t>
            </a:r>
            <a:r>
              <a:rPr lang="en-US" dirty="0"/>
              <a:t> vestibulum dictum ipsum, sed gravida </a:t>
            </a:r>
            <a:r>
              <a:rPr lang="en-US" dirty="0" err="1"/>
              <a:t>purus</a:t>
            </a:r>
            <a:r>
              <a:rPr lang="en-US" dirty="0"/>
              <a:t>. Ut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gravida, nec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nec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vitae ipsum dictum </a:t>
            </a:r>
            <a:r>
              <a:rPr lang="en-US" dirty="0" err="1"/>
              <a:t>accumsan</a:t>
            </a:r>
            <a:r>
              <a:rPr lang="en-US" dirty="0"/>
              <a:t>. Integer 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r>
              <a:rPr lang="en-US" dirty="0"/>
              <a:t>Sed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vestibulum </a:t>
            </a:r>
            <a:r>
              <a:rPr lang="en-US" dirty="0" err="1"/>
              <a:t>pellentesque</a:t>
            </a:r>
            <a:r>
              <a:rPr lang="en-US" dirty="0"/>
              <a:t>. Ut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eros mi, </a:t>
            </a:r>
            <a:r>
              <a:rPr lang="en-US" dirty="0" err="1"/>
              <a:t>mollis</a:t>
            </a:r>
            <a:r>
              <a:rPr lang="en-US" dirty="0"/>
              <a:t> sed magna vitae,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a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Sed cursus, eros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at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libero, </a:t>
            </a:r>
            <a:r>
              <a:rPr lang="en-US" dirty="0" err="1"/>
              <a:t>interdum</a:t>
            </a:r>
            <a:r>
              <a:rPr lang="en-US" dirty="0"/>
              <a:t> sed </a:t>
            </a:r>
            <a:r>
              <a:rPr lang="en-US" dirty="0" err="1"/>
              <a:t>suscipit</a:t>
            </a:r>
            <a:r>
              <a:rPr lang="en-US" dirty="0"/>
              <a:t> et, </a:t>
            </a:r>
            <a:r>
              <a:rPr lang="en-US" dirty="0" err="1"/>
              <a:t>iaculis</a:t>
            </a:r>
            <a:r>
              <a:rPr lang="en-US" dirty="0"/>
              <a:t> in dui. </a:t>
            </a:r>
            <a:r>
              <a:rPr lang="en-US" dirty="0" err="1"/>
              <a:t>Quisque</a:t>
            </a:r>
            <a:r>
              <a:rPr lang="en-US" dirty="0"/>
              <a:t> semper porta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483862-32B4-5303-E742-3678FA848F10}"/>
              </a:ext>
            </a:extLst>
          </p:cNvPr>
          <p:cNvSpPr txBox="1"/>
          <p:nvPr/>
        </p:nvSpPr>
        <p:spPr>
          <a:xfrm>
            <a:off x="14098771" y="3760884"/>
            <a:ext cx="13027477" cy="539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Mauris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pharetra.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convallis. Donec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et, tempus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sem. 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lorem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dictum ipsum, sed gravida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gravida,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ipsum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mi,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magna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cursus, eros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dui.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2D619-4DEA-B375-2F31-A95FD0C61C4F}"/>
              </a:ext>
            </a:extLst>
          </p:cNvPr>
          <p:cNvSpPr txBox="1"/>
          <p:nvPr/>
        </p:nvSpPr>
        <p:spPr>
          <a:xfrm>
            <a:off x="14253880" y="19384299"/>
            <a:ext cx="12824210" cy="539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Mauris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pharetra.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convallis. Donec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et, tempus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sem. 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lorem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dictum ipsum, sed gravida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gravida,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ipsum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mi,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magna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cursus, eros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dui.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B8A442-4A53-5BC8-0B87-13029B9CDFC5}"/>
              </a:ext>
            </a:extLst>
          </p:cNvPr>
          <p:cNvSpPr txBox="1"/>
          <p:nvPr/>
        </p:nvSpPr>
        <p:spPr>
          <a:xfrm>
            <a:off x="1353365" y="15997903"/>
            <a:ext cx="11824752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Mauris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pharetra.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convallis. Donec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et, tempus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sem. 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lorem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dictum ipsum, sed gravida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gravida,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ipsum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mi,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magna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cursus, eros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dui.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955DE6-67A3-57E9-6229-D248D7ED4104}"/>
              </a:ext>
            </a:extLst>
          </p:cNvPr>
          <p:cNvSpPr txBox="1"/>
          <p:nvPr/>
        </p:nvSpPr>
        <p:spPr>
          <a:xfrm>
            <a:off x="353908" y="25498763"/>
            <a:ext cx="12824208" cy="539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Mauris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pharetra.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tempus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convallis. Donec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et, tempus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sem. 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lorem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dictum ipsum, sed gravida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gravida,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ipsum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mi,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magna vitae,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cursus, eros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dui.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porta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0EC4B8-9F8E-1435-081C-4AB78AA922AC}"/>
              </a:ext>
            </a:extLst>
          </p:cNvPr>
          <p:cNvSpPr txBox="1"/>
          <p:nvPr/>
        </p:nvSpPr>
        <p:spPr>
          <a:xfrm>
            <a:off x="14253877" y="27083590"/>
            <a:ext cx="12824210" cy="238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9DBD55-F782-20EB-0192-976EC2B5D9FF}"/>
              </a:ext>
            </a:extLst>
          </p:cNvPr>
          <p:cNvSpPr txBox="1"/>
          <p:nvPr/>
        </p:nvSpPr>
        <p:spPr>
          <a:xfrm>
            <a:off x="14220972" y="15047545"/>
            <a:ext cx="12857115" cy="238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5206BB-0D24-569E-DFE3-6E377AA3D457}"/>
              </a:ext>
            </a:extLst>
          </p:cNvPr>
          <p:cNvSpPr txBox="1"/>
          <p:nvPr/>
        </p:nvSpPr>
        <p:spPr>
          <a:xfrm>
            <a:off x="14253877" y="10811458"/>
            <a:ext cx="12824210" cy="238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diam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pulvinar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in, pharetra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maximus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 nec, auctor eros.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cursus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fames ac ante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auctor. Integer dolor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lacinia,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diam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spcAft>
                <a:spcPts val="1125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aptent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taciti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sociosqu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torquent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conubia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nostra,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inceptos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himenaeos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Mauris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nec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vel. Nunc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nisi. Maecenas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sem. Maecenas cursus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vitae lacinia ex,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29D1CFE2-D743-671C-4AF3-A058E46F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62044"/>
              </p:ext>
            </p:extLst>
          </p:nvPr>
        </p:nvGraphicFramePr>
        <p:xfrm>
          <a:off x="1353365" y="9458807"/>
          <a:ext cx="11824750" cy="522990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99658">
                  <a:extLst>
                    <a:ext uri="{9D8B030D-6E8A-4147-A177-3AD203B41FA5}">
                      <a16:colId xmlns:a16="http://schemas.microsoft.com/office/drawing/2014/main" val="676671448"/>
                    </a:ext>
                  </a:extLst>
                </a:gridCol>
                <a:gridCol w="8925092">
                  <a:extLst>
                    <a:ext uri="{9D8B030D-6E8A-4147-A177-3AD203B41FA5}">
                      <a16:colId xmlns:a16="http://schemas.microsoft.com/office/drawing/2014/main" val="1267472654"/>
                    </a:ext>
                  </a:extLst>
                </a:gridCol>
              </a:tblGrid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Course Name: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13868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Course Number: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264617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Department: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24315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Anticipated Enrollment: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01363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Prerequisites: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3091182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Key Content: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0263563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Description: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1602999"/>
                  </a:ext>
                </a:extLst>
              </a:tr>
              <a:tr h="65373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Project Repo: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5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1312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DE835F-401C-1BEF-509B-821E28E83D80}"/>
              </a:ext>
            </a:extLst>
          </p:cNvPr>
          <p:cNvSpPr txBox="1"/>
          <p:nvPr/>
        </p:nvSpPr>
        <p:spPr>
          <a:xfrm>
            <a:off x="353910" y="2686884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F7E8C9"/>
                </a:solidFill>
              </a:rPr>
              <a:t>Introduction</a:t>
            </a:r>
            <a:endParaRPr dirty="0">
              <a:solidFill>
                <a:srgbClr val="F7E8C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02180-CCC5-4624-E890-866C9F011E8F}"/>
              </a:ext>
            </a:extLst>
          </p:cNvPr>
          <p:cNvSpPr txBox="1"/>
          <p:nvPr/>
        </p:nvSpPr>
        <p:spPr>
          <a:xfrm>
            <a:off x="1353365" y="15028144"/>
            <a:ext cx="11824752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5698"/>
            </a:solidFill>
          </a:ln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005698"/>
                </a:solidFill>
              </a:rPr>
              <a:t>Goals</a:t>
            </a:r>
            <a:endParaRPr dirty="0">
              <a:solidFill>
                <a:srgbClr val="00569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9E229-FD3F-6767-6729-C599BA6DDBC2}"/>
              </a:ext>
            </a:extLst>
          </p:cNvPr>
          <p:cNvSpPr txBox="1"/>
          <p:nvPr/>
        </p:nvSpPr>
        <p:spPr>
          <a:xfrm>
            <a:off x="353909" y="24341062"/>
            <a:ext cx="12824209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dirty="0">
                <a:solidFill>
                  <a:srgbClr val="F7E8C9"/>
                </a:solidFill>
              </a:rPr>
              <a:t>Initial Course Syllabus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3B2A26-BF54-31A4-FFE8-A81BE3F59062}"/>
              </a:ext>
            </a:extLst>
          </p:cNvPr>
          <p:cNvSpPr txBox="1"/>
          <p:nvPr/>
        </p:nvSpPr>
        <p:spPr>
          <a:xfrm>
            <a:off x="14253881" y="2686884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dirty="0">
                <a:solidFill>
                  <a:srgbClr val="F7E8C9"/>
                </a:solidFill>
              </a:rPr>
              <a:t>Modified Course Syllabus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00DF90-D092-07B4-7F47-A928C4761502}"/>
              </a:ext>
            </a:extLst>
          </p:cNvPr>
          <p:cNvSpPr txBox="1"/>
          <p:nvPr/>
        </p:nvSpPr>
        <p:spPr>
          <a:xfrm>
            <a:off x="14253880" y="13701905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dirty="0">
                <a:solidFill>
                  <a:srgbClr val="F7E8C9"/>
                </a:solidFill>
              </a:rPr>
              <a:t>Science Gateways Resources Used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EDB92-A781-2D59-6EA6-8B86CE388CA4}"/>
              </a:ext>
            </a:extLst>
          </p:cNvPr>
          <p:cNvSpPr txBox="1"/>
          <p:nvPr/>
        </p:nvSpPr>
        <p:spPr>
          <a:xfrm>
            <a:off x="14253880" y="18235354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F7E8C9"/>
                </a:solidFill>
              </a:rPr>
              <a:t>Expansions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98AF5-D675-1159-629F-49DB643D5D20}"/>
              </a:ext>
            </a:extLst>
          </p:cNvPr>
          <p:cNvSpPr txBox="1"/>
          <p:nvPr/>
        </p:nvSpPr>
        <p:spPr>
          <a:xfrm>
            <a:off x="14253880" y="26009590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dirty="0">
                <a:solidFill>
                  <a:srgbClr val="F7E8C9"/>
                </a:solidFill>
              </a:rPr>
              <a:t>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B30D4-0C98-C729-815A-7BB59038A8E6}"/>
              </a:ext>
            </a:extLst>
          </p:cNvPr>
          <p:cNvSpPr txBox="1"/>
          <p:nvPr/>
        </p:nvSpPr>
        <p:spPr>
          <a:xfrm>
            <a:off x="1353365" y="8411907"/>
            <a:ext cx="11824751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5698"/>
            </a:solidFill>
          </a:ln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005698"/>
                </a:solidFill>
              </a:rPr>
              <a:t>Target Course Description</a:t>
            </a:r>
            <a:endParaRPr dirty="0">
              <a:solidFill>
                <a:srgbClr val="005698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237055-AF1D-EF68-68C1-EF687CED0E6B}"/>
              </a:ext>
            </a:extLst>
          </p:cNvPr>
          <p:cNvSpPr txBox="1"/>
          <p:nvPr/>
        </p:nvSpPr>
        <p:spPr>
          <a:xfrm>
            <a:off x="14253880" y="30278083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F7E8C9"/>
                </a:solidFill>
              </a:rPr>
              <a:t>Authors</a:t>
            </a:r>
            <a:endParaRPr dirty="0">
              <a:solidFill>
                <a:srgbClr val="F7E8C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D012C-EB20-4DD0-F520-49AB7DC351CB}"/>
              </a:ext>
            </a:extLst>
          </p:cNvPr>
          <p:cNvSpPr txBox="1"/>
          <p:nvPr/>
        </p:nvSpPr>
        <p:spPr>
          <a:xfrm>
            <a:off x="14253880" y="9657060"/>
            <a:ext cx="12824210" cy="646331"/>
          </a:xfrm>
          <a:prstGeom prst="rect">
            <a:avLst/>
          </a:prstGeom>
          <a:solidFill>
            <a:srgbClr val="005698"/>
          </a:solidFill>
        </p:spPr>
        <p:txBody>
          <a:bodyPr wrap="square" lIns="457200" anchor="ctr">
            <a:spAutoFit/>
          </a:bodyPr>
          <a:lstStyle/>
          <a:p>
            <a:pPr>
              <a:defRPr sz="3600" b="1">
                <a:solidFill>
                  <a:srgbClr val="004C99"/>
                </a:solidFill>
              </a:defRPr>
            </a:pPr>
            <a:r>
              <a:rPr lang="en-US" dirty="0">
                <a:solidFill>
                  <a:srgbClr val="F7E8C9"/>
                </a:solidFill>
              </a:rPr>
              <a:t>Mentor Suggestions</a:t>
            </a:r>
            <a:endParaRPr dirty="0">
              <a:solidFill>
                <a:srgbClr val="F7E8C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Hack25_Poster_Template" id="{88B96D14-41E2-E94D-8FCA-92532D59F986}" vid="{3CE10445-F4DD-CD41-832A-45EE8C66EBE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3465</Words>
  <Application>Microsoft Macintosh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Open Sans</vt:lpstr>
      <vt:lpstr>Avenir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Jeff Wood</dc:creator>
  <cp:lastModifiedBy>Jeaime Powell</cp:lastModifiedBy>
  <cp:revision>6</cp:revision>
  <dcterms:created xsi:type="dcterms:W3CDTF">2022-08-16T17:08:39Z</dcterms:created>
  <dcterms:modified xsi:type="dcterms:W3CDTF">2025-09-26T23:43:18Z</dcterms:modified>
</cp:coreProperties>
</file>