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27432000" cy="41148000"/>
  <p:notesSz cx="41148000" cy="2743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5B3C15"/>
    <a:srgbClr val="55661A"/>
    <a:srgbClr val="DACB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08"/>
    <p:restoredTop sz="94610"/>
  </p:normalViewPr>
  <p:slideViewPr>
    <p:cSldViewPr snapToGrid="0" snapToObjects="1">
      <p:cViewPr>
        <p:scale>
          <a:sx n="67" d="100"/>
          <a:sy n="67" d="100"/>
        </p:scale>
        <p:origin x="1144"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04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FacultyHack@Gateways 2026 poster template. Print size: 30 in wide x 45 in tall (portrait), within the Gateways 2026 conference max of 30in x 45in. Structure follows the actual format used by FacultyHack@Gateways 2025 participants: Abstract, Introduction, Course Goals, Grade Computation, Mentor Feedback Incorporated, Target Course Description, Key Content by Week, Science Gateway/HPC/AI Resources Used, Final Project/Deliverable, Project Goals, Expansion Ideas, References, Impact on User Community, Lessons Learned, a Before &amp; After syllabus comparison, and an Authors &amp; Mentors credit block. Every section has a short italic caption under its header describing what belongs there. Colors are the official brand palette from hackhpc.github.io/facultyhack-gateways26/resources. The footer QR code is a real, working code that links to the FacultyHack@Gateways 2026 event site — no need to regenerate it. Replace all [bracketed] placeholder text and swap the 'FH' circle for the official FacultyHack26_logo (PNG/SVG) from the resources page. The Abstract section on the poster should hold the same text submitted to the conference portal (up to 500 words, no references).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AFAF7"/>
        </a:solidFill>
        <a:effectLst/>
      </p:bgPr>
    </p:bg>
    <p:spTree>
      <p:nvGrpSpPr>
        <p:cNvPr id="1" name=""/>
        <p:cNvGrpSpPr/>
        <p:nvPr/>
      </p:nvGrpSpPr>
      <p:grpSpPr>
        <a:xfrm>
          <a:off x="0" y="0"/>
          <a:ext cx="0" cy="0"/>
          <a:chOff x="0" y="0"/>
          <a:chExt cx="0" cy="0"/>
        </a:xfrm>
      </p:grpSpPr>
      <p:sp>
        <p:nvSpPr>
          <p:cNvPr id="2" name="Shape 0"/>
          <p:cNvSpPr/>
          <p:nvPr/>
        </p:nvSpPr>
        <p:spPr>
          <a:xfrm>
            <a:off x="0" y="0"/>
            <a:ext cx="27432000" cy="4297680"/>
          </a:xfrm>
          <a:prstGeom prst="rect">
            <a:avLst/>
          </a:prstGeom>
          <a:solidFill>
            <a:srgbClr val="55661A"/>
          </a:solidFill>
          <a:ln/>
        </p:spPr>
        <p:txBody>
          <a:bodyPr/>
          <a:lstStyle/>
          <a:p>
            <a:endParaRPr lang="en-US"/>
          </a:p>
        </p:txBody>
      </p:sp>
      <p:sp>
        <p:nvSpPr>
          <p:cNvPr id="6" name="Text 4"/>
          <p:cNvSpPr/>
          <p:nvPr/>
        </p:nvSpPr>
        <p:spPr>
          <a:xfrm>
            <a:off x="5762170" y="654652"/>
            <a:ext cx="19884573" cy="2706682"/>
          </a:xfrm>
          <a:prstGeom prst="rect">
            <a:avLst/>
          </a:prstGeom>
          <a:noFill/>
          <a:ln/>
        </p:spPr>
        <p:txBody>
          <a:bodyPr wrap="square" lIns="0" tIns="0" rIns="0" bIns="0" rtlCol="0" anchor="ctr" anchorCtr="0"/>
          <a:lstStyle/>
          <a:p>
            <a:pPr marL="0" indent="0" algn="l">
              <a:lnSpc>
                <a:spcPct val="106000"/>
              </a:lnSpc>
              <a:buNone/>
            </a:pPr>
            <a:r>
              <a:rPr lang="en-US" sz="5400" b="1" dirty="0">
                <a:solidFill>
                  <a:srgbClr val="FFFFFF"/>
                </a:solidFill>
                <a:latin typeface="Cambria" pitchFamily="34" charset="0"/>
                <a:ea typeface="Cambria" pitchFamily="34" charset="-122"/>
                <a:cs typeface="Cambria" pitchFamily="34" charset="-120"/>
              </a:rPr>
              <a:t>[COURSE Number]: INTEGRATING HPC, AI &amp; SCIENCE GATEWAYS INTO [COURSE NAME]</a:t>
            </a:r>
            <a:endParaRPr lang="en-US" sz="5400" dirty="0"/>
          </a:p>
        </p:txBody>
      </p:sp>
      <p:sp>
        <p:nvSpPr>
          <p:cNvPr id="7" name="Text 5"/>
          <p:cNvSpPr/>
          <p:nvPr/>
        </p:nvSpPr>
        <p:spPr>
          <a:xfrm>
            <a:off x="333828" y="3502152"/>
            <a:ext cx="23774400" cy="548640"/>
          </a:xfrm>
          <a:prstGeom prst="rect">
            <a:avLst/>
          </a:prstGeom>
          <a:noFill/>
          <a:ln/>
        </p:spPr>
        <p:txBody>
          <a:bodyPr wrap="square" lIns="0" tIns="0" rIns="0" bIns="0" rtlCol="0" anchor="t"/>
          <a:lstStyle/>
          <a:p>
            <a:pPr marL="0" indent="0" algn="l">
              <a:buNone/>
            </a:pPr>
            <a:r>
              <a:rPr lang="en-US" sz="1800" dirty="0">
                <a:solidFill>
                  <a:srgbClr val="D9CBB0"/>
                </a:solidFill>
                <a:latin typeface="Calibri" pitchFamily="34" charset="0"/>
                <a:ea typeface="Calibri" pitchFamily="34" charset="-122"/>
                <a:cs typeface="Calibri" pitchFamily="34" charset="-120"/>
              </a:rPr>
              <a:t>[Presenter Name] · [Institution]  —  [Course Prefix &amp; Number]  —  FacultyHack@Gateways 2026</a:t>
            </a:r>
            <a:endParaRPr lang="en-US" sz="1800" dirty="0"/>
          </a:p>
        </p:txBody>
      </p:sp>
      <p:sp>
        <p:nvSpPr>
          <p:cNvPr id="8" name="Shape 6"/>
          <p:cNvSpPr/>
          <p:nvPr/>
        </p:nvSpPr>
        <p:spPr>
          <a:xfrm>
            <a:off x="914400" y="4553712"/>
            <a:ext cx="365760" cy="365760"/>
          </a:xfrm>
          <a:prstGeom prst="rect">
            <a:avLst/>
          </a:prstGeom>
          <a:solidFill>
            <a:srgbClr val="6E7D1F"/>
          </a:solidFill>
          <a:ln/>
        </p:spPr>
        <p:txBody>
          <a:bodyPr/>
          <a:lstStyle/>
          <a:p>
            <a:endParaRPr lang="en-US"/>
          </a:p>
        </p:txBody>
      </p:sp>
      <p:sp>
        <p:nvSpPr>
          <p:cNvPr id="9" name="Text 7"/>
          <p:cNvSpPr/>
          <p:nvPr/>
        </p:nvSpPr>
        <p:spPr>
          <a:xfrm>
            <a:off x="1508760" y="4480560"/>
            <a:ext cx="25008840" cy="548640"/>
          </a:xfrm>
          <a:prstGeom prst="rect">
            <a:avLst/>
          </a:prstGeom>
          <a:noFill/>
          <a:ln/>
        </p:spPr>
        <p:txBody>
          <a:bodyPr wrap="square" lIns="0" tIns="0" rIns="0" bIns="0" rtlCol="0" anchor="t"/>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ABSTRACT</a:t>
            </a:r>
            <a:endParaRPr lang="en-US" sz="2700" dirty="0"/>
          </a:p>
        </p:txBody>
      </p:sp>
      <p:sp>
        <p:nvSpPr>
          <p:cNvPr id="10" name="Text 8"/>
          <p:cNvSpPr/>
          <p:nvPr/>
        </p:nvSpPr>
        <p:spPr>
          <a:xfrm>
            <a:off x="1485900" y="5056022"/>
            <a:ext cx="250088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Paste the same up-to-500-word abstract submitted to the conference portal — what you built, the impact on your user community, and lessons learned. No references.</a:t>
            </a:r>
            <a:endParaRPr lang="en-US" sz="1400" dirty="0"/>
          </a:p>
        </p:txBody>
      </p:sp>
      <p:sp>
        <p:nvSpPr>
          <p:cNvPr id="11" name="Shape 9"/>
          <p:cNvSpPr/>
          <p:nvPr/>
        </p:nvSpPr>
        <p:spPr>
          <a:xfrm>
            <a:off x="914400" y="5458968"/>
            <a:ext cx="25603200" cy="1920240"/>
          </a:xfrm>
          <a:prstGeom prst="roundRect">
            <a:avLst>
              <a:gd name="adj" fmla="val 4762"/>
            </a:avLst>
          </a:prstGeom>
          <a:solidFill>
            <a:srgbClr val="F1ECE0"/>
          </a:solidFill>
          <a:ln w="15875">
            <a:solidFill>
              <a:srgbClr val="E4DCCB"/>
            </a:solidFill>
            <a:prstDash val="dash"/>
          </a:ln>
        </p:spPr>
        <p:txBody>
          <a:bodyPr/>
          <a:lstStyle/>
          <a:p>
            <a:endParaRPr lang="en-US"/>
          </a:p>
        </p:txBody>
      </p:sp>
      <p:sp>
        <p:nvSpPr>
          <p:cNvPr id="12" name="Text 10"/>
          <p:cNvSpPr/>
          <p:nvPr/>
        </p:nvSpPr>
        <p:spPr>
          <a:xfrm>
            <a:off x="1188720" y="5458968"/>
            <a:ext cx="25054560" cy="1920240"/>
          </a:xfrm>
          <a:prstGeom prst="rect">
            <a:avLst/>
          </a:prstGeom>
          <a:noFill/>
          <a:ln/>
        </p:spPr>
        <p:txBody>
          <a:bodyPr wrap="square" lIns="0" tIns="0" rIns="0" bIns="0" rtlCol="0" anchor="ctr"/>
          <a:lstStyle/>
          <a:p>
            <a:pPr marL="0" indent="0">
              <a:buNone/>
            </a:pPr>
            <a:r>
              <a:rPr lang="en-US" sz="1600" i="1" dirty="0">
                <a:solidFill>
                  <a:srgbClr val="8A7B68"/>
                </a:solidFill>
                <a:latin typeface="Calibri" pitchFamily="34" charset="0"/>
                <a:ea typeface="Calibri" pitchFamily="34" charset="-122"/>
                <a:cs typeface="Calibri" pitchFamily="34" charset="-120"/>
              </a:rPr>
              <a:t>[Paste your submitted abstract here — up to 500 words. Cover what you built, why it mattered to your students or program, and one or two honest lessons learned. Delete this instructional text and replace this whole box with your real abstract; it will run about twice this long. Keep it to prose — save bullet-point detail for the sections below.]</a:t>
            </a:r>
            <a:endParaRPr lang="en-US" sz="1600" dirty="0"/>
          </a:p>
        </p:txBody>
      </p:sp>
      <p:sp>
        <p:nvSpPr>
          <p:cNvPr id="13" name="Shape 11"/>
          <p:cNvSpPr/>
          <p:nvPr/>
        </p:nvSpPr>
        <p:spPr>
          <a:xfrm>
            <a:off x="914400" y="7955280"/>
            <a:ext cx="365760" cy="365760"/>
          </a:xfrm>
          <a:prstGeom prst="rect">
            <a:avLst/>
          </a:prstGeom>
          <a:solidFill>
            <a:srgbClr val="6E7D1F"/>
          </a:solidFill>
          <a:ln/>
        </p:spPr>
        <p:txBody>
          <a:bodyPr/>
          <a:lstStyle/>
          <a:p>
            <a:endParaRPr lang="en-US"/>
          </a:p>
        </p:txBody>
      </p:sp>
      <p:sp>
        <p:nvSpPr>
          <p:cNvPr id="14" name="Text 12"/>
          <p:cNvSpPr/>
          <p:nvPr/>
        </p:nvSpPr>
        <p:spPr>
          <a:xfrm>
            <a:off x="1508760" y="7882128"/>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INTRODUCTION</a:t>
            </a:r>
            <a:endParaRPr lang="en-US" sz="2700" dirty="0"/>
          </a:p>
        </p:txBody>
      </p:sp>
      <p:sp>
        <p:nvSpPr>
          <p:cNvPr id="15" name="Text 13"/>
          <p:cNvSpPr/>
          <p:nvPr/>
        </p:nvSpPr>
        <p:spPr>
          <a:xfrm>
            <a:off x="1508760" y="8412480"/>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Course context and what motivated this integration.</a:t>
            </a:r>
            <a:endParaRPr lang="en-US" sz="1400" dirty="0"/>
          </a:p>
        </p:txBody>
      </p:sp>
      <p:sp>
        <p:nvSpPr>
          <p:cNvPr id="16" name="Text 14"/>
          <p:cNvSpPr/>
          <p:nvPr/>
        </p:nvSpPr>
        <p:spPr>
          <a:xfrm>
            <a:off x="914400" y="8860536"/>
            <a:ext cx="8229600" cy="1234440"/>
          </a:xfrm>
          <a:prstGeom prst="rect">
            <a:avLst/>
          </a:prstGeom>
          <a:noFill/>
          <a:ln/>
        </p:spPr>
        <p:txBody>
          <a:bodyPr wrap="square" lIns="0" tIns="0" rIns="0" bIns="0" rtlCol="0" anchor="t"/>
          <a:lstStyle/>
          <a:p>
            <a:pPr marL="0" indent="0" algn="l">
              <a:lnSpc>
                <a:spcPct val="120000"/>
              </a:lnSpc>
              <a:buNone/>
            </a:pPr>
            <a:r>
              <a:rPr lang="en-US" sz="1800" dirty="0">
                <a:solidFill>
                  <a:srgbClr val="3A2E22"/>
                </a:solidFill>
                <a:latin typeface="Calibri" pitchFamily="34" charset="0"/>
                <a:ea typeface="Calibri" pitchFamily="34" charset="-122"/>
                <a:cs typeface="Calibri" pitchFamily="34" charset="-120"/>
              </a:rPr>
              <a:t>[Describe the target course, its role in the curriculum, and what motivated integrating HPC, AI, and/or Science Gateway technology into it. Write 4–6 sentences covering the course's audience and the gap this project addresses.]</a:t>
            </a:r>
            <a:endParaRPr lang="en-US" sz="1800" dirty="0"/>
          </a:p>
        </p:txBody>
      </p:sp>
      <p:sp>
        <p:nvSpPr>
          <p:cNvPr id="17" name="Text 15"/>
          <p:cNvSpPr/>
          <p:nvPr/>
        </p:nvSpPr>
        <p:spPr>
          <a:xfrm>
            <a:off x="914400" y="10597896"/>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Course Goals</a:t>
            </a:r>
            <a:endParaRPr lang="en-US" sz="2100" dirty="0">
              <a:solidFill>
                <a:schemeClr val="bg1"/>
              </a:solidFill>
            </a:endParaRPr>
          </a:p>
        </p:txBody>
      </p:sp>
      <p:sp>
        <p:nvSpPr>
          <p:cNvPr id="18" name="Text 16"/>
          <p:cNvSpPr/>
          <p:nvPr/>
        </p:nvSpPr>
        <p:spPr>
          <a:xfrm>
            <a:off x="914400" y="11100816"/>
            <a:ext cx="8229600" cy="1982419"/>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[Core programming or disciplinary concept students will master]</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[Problem-solving or computational-thinking skill developed]</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[Professional best practice emphasized — documentation, reproducibility, teamwork]</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[Science Gateway / HPC / AI goal — name the specific resource students will use]</a:t>
            </a:r>
            <a:endParaRPr lang="en-US" sz="1800" dirty="0"/>
          </a:p>
        </p:txBody>
      </p:sp>
      <p:sp>
        <p:nvSpPr>
          <p:cNvPr id="19" name="Text 17"/>
          <p:cNvSpPr/>
          <p:nvPr/>
        </p:nvSpPr>
        <p:spPr>
          <a:xfrm>
            <a:off x="914400" y="13586155"/>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Grade Computation</a:t>
            </a:r>
            <a:endParaRPr lang="en-US" sz="2100" dirty="0">
              <a:solidFill>
                <a:schemeClr val="bg1"/>
              </a:solidFill>
            </a:endParaRPr>
          </a:p>
        </p:txBody>
      </p:sp>
      <p:graphicFrame>
        <p:nvGraphicFramePr>
          <p:cNvPr id="20" name="Table 0"/>
          <p:cNvGraphicFramePr>
            <a:graphicFrameLocks noGrp="1"/>
          </p:cNvGraphicFramePr>
          <p:nvPr>
            <p:extLst>
              <p:ext uri="{D42A27DB-BD31-4B8C-83A1-F6EECF244321}">
                <p14:modId xmlns:p14="http://schemas.microsoft.com/office/powerpoint/2010/main" val="1579011935"/>
              </p:ext>
            </p:extLst>
          </p:nvPr>
        </p:nvGraphicFramePr>
        <p:xfrm>
          <a:off x="914400" y="14089075"/>
          <a:ext cx="8229600" cy="1854200"/>
        </p:xfrm>
        <a:graphic>
          <a:graphicData uri="http://schemas.openxmlformats.org/drawingml/2006/table">
            <a:tbl>
              <a:tblPr/>
              <a:tblGrid>
                <a:gridCol w="2633472">
                  <a:extLst>
                    <a:ext uri="{9D8B030D-6E8A-4147-A177-3AD203B41FA5}">
                      <a16:colId xmlns:a16="http://schemas.microsoft.com/office/drawing/2014/main" val="20000"/>
                    </a:ext>
                  </a:extLst>
                </a:gridCol>
                <a:gridCol w="5596128">
                  <a:extLst>
                    <a:ext uri="{9D8B030D-6E8A-4147-A177-3AD203B41FA5}">
                      <a16:colId xmlns:a16="http://schemas.microsoft.com/office/drawing/2014/main" val="20001"/>
                    </a:ext>
                  </a:extLst>
                </a:gridCol>
              </a:tblGrid>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[Component]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[XX%]</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0"/>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[Component]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[XX%]</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1"/>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[Component]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[XX%]</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2"/>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[Component]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[XX%]</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3"/>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[Component]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[XX%]</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4"/>
                  </a:ext>
                </a:extLst>
              </a:tr>
            </a:tbl>
          </a:graphicData>
        </a:graphic>
      </p:graphicFrame>
      <p:sp>
        <p:nvSpPr>
          <p:cNvPr id="21" name="Text 18"/>
          <p:cNvSpPr/>
          <p:nvPr/>
        </p:nvSpPr>
        <p:spPr>
          <a:xfrm>
            <a:off x="914400" y="16695115"/>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Mentor Feedback Incorporated</a:t>
            </a:r>
            <a:endParaRPr lang="en-US" sz="2100" dirty="0">
              <a:solidFill>
                <a:schemeClr val="bg1"/>
              </a:solidFill>
            </a:endParaRPr>
          </a:p>
        </p:txBody>
      </p:sp>
      <p:sp>
        <p:nvSpPr>
          <p:cNvPr id="22" name="Text 19"/>
          <p:cNvSpPr/>
          <p:nvPr/>
        </p:nvSpPr>
        <p:spPr>
          <a:xfrm>
            <a:off x="914400" y="17198035"/>
            <a:ext cx="8229600" cy="153253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suggestion your Gateways mentor gave, and how you addressed it in the redesign]</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second suggestion and the specific change it led to]</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third suggestion and the specific change it led to]</a:t>
            </a:r>
            <a:endParaRPr lang="en-US" sz="1800" dirty="0"/>
          </a:p>
        </p:txBody>
      </p:sp>
      <p:sp>
        <p:nvSpPr>
          <p:cNvPr id="23" name="Shape 20"/>
          <p:cNvSpPr/>
          <p:nvPr/>
        </p:nvSpPr>
        <p:spPr>
          <a:xfrm>
            <a:off x="9601200" y="7955280"/>
            <a:ext cx="365760" cy="365760"/>
          </a:xfrm>
          <a:prstGeom prst="rect">
            <a:avLst/>
          </a:prstGeom>
          <a:solidFill>
            <a:srgbClr val="6E7D1F"/>
          </a:solidFill>
          <a:ln/>
        </p:spPr>
        <p:txBody>
          <a:bodyPr/>
          <a:lstStyle/>
          <a:p>
            <a:endParaRPr lang="en-US"/>
          </a:p>
        </p:txBody>
      </p:sp>
      <p:sp>
        <p:nvSpPr>
          <p:cNvPr id="24" name="Text 21"/>
          <p:cNvSpPr/>
          <p:nvPr/>
        </p:nvSpPr>
        <p:spPr>
          <a:xfrm>
            <a:off x="10195560" y="7882128"/>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TARGET COURSE DESCRIPTION</a:t>
            </a:r>
            <a:endParaRPr lang="en-US" sz="2700" dirty="0"/>
          </a:p>
        </p:txBody>
      </p:sp>
      <p:sp>
        <p:nvSpPr>
          <p:cNvPr id="25" name="Text 22"/>
          <p:cNvSpPr/>
          <p:nvPr/>
        </p:nvSpPr>
        <p:spPr>
          <a:xfrm>
            <a:off x="10195560" y="8412480"/>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Catalog-style facts: name, number, department, enrollment, prerequisites, repo.</a:t>
            </a:r>
            <a:endParaRPr lang="en-US" sz="1400" dirty="0"/>
          </a:p>
        </p:txBody>
      </p:sp>
      <p:graphicFrame>
        <p:nvGraphicFramePr>
          <p:cNvPr id="26" name="Table 1"/>
          <p:cNvGraphicFramePr>
            <a:graphicFrameLocks noGrp="1"/>
          </p:cNvGraphicFramePr>
          <p:nvPr>
            <p:extLst>
              <p:ext uri="{D42A27DB-BD31-4B8C-83A1-F6EECF244321}">
                <p14:modId xmlns:p14="http://schemas.microsoft.com/office/powerpoint/2010/main" val="1579011935"/>
              </p:ext>
            </p:extLst>
          </p:nvPr>
        </p:nvGraphicFramePr>
        <p:xfrm>
          <a:off x="9601200" y="8860536"/>
          <a:ext cx="8229600" cy="2225040"/>
        </p:xfrm>
        <a:graphic>
          <a:graphicData uri="http://schemas.openxmlformats.org/drawingml/2006/table">
            <a:tbl>
              <a:tblPr/>
              <a:tblGrid>
                <a:gridCol w="2633472">
                  <a:extLst>
                    <a:ext uri="{9D8B030D-6E8A-4147-A177-3AD203B41FA5}">
                      <a16:colId xmlns:a16="http://schemas.microsoft.com/office/drawing/2014/main" val="20000"/>
                    </a:ext>
                  </a:extLst>
                </a:gridCol>
                <a:gridCol w="5596128">
                  <a:extLst>
                    <a:ext uri="{9D8B030D-6E8A-4147-A177-3AD203B41FA5}">
                      <a16:colId xmlns:a16="http://schemas.microsoft.com/office/drawing/2014/main" val="20001"/>
                    </a:ext>
                  </a:extLst>
                </a:gridCol>
              </a:tblGrid>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Course Name</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[Course Name]</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0"/>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Course Number</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[Prefix &amp; Number]</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1"/>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Department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[Department]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2"/>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Enrollment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[Anticipated Enrollment]</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3"/>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Prerequisites</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[Prerequisites, or None]</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4"/>
                  </a:ext>
                </a:extLst>
              </a:tr>
              <a:tr h="0">
                <a:tc>
                  <a:txBody>
                    <a:bodyPr/>
                    <a:lstStyle/>
                    <a:p>
                      <a:pPr marL="0" indent="0">
                        <a:buNone/>
                      </a:pPr>
                      <a:r>
                        <a:rPr lang="en-US" sz="1600" b="1" dirty="0">
                          <a:solidFill>
                            <a:srgbClr val="6B4A2A"/>
                          </a:solidFill>
                          <a:latin typeface="Calibri" pitchFamily="34" charset="0"/>
                          <a:ea typeface="Calibri" pitchFamily="34" charset="-122"/>
                          <a:cs typeface="Calibri" pitchFamily="34" charset="-120"/>
                        </a:rPr>
                        <a:t>Project Repo</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1ECE0"/>
                    </a:solidFill>
                  </a:tcPr>
                </a:tc>
                <a:tc>
                  <a:txBody>
                    <a:bodyPr/>
                    <a:lstStyle/>
                    <a:p>
                      <a:pPr marL="0" indent="0">
                        <a:buNone/>
                      </a:pPr>
                      <a:r>
                        <a:rPr lang="en-US" sz="1600" dirty="0">
                          <a:solidFill>
                            <a:srgbClr val="3A2E22"/>
                          </a:solidFill>
                          <a:latin typeface="Calibri" pitchFamily="34" charset="0"/>
                          <a:ea typeface="Calibri" pitchFamily="34" charset="-122"/>
                          <a:cs typeface="Calibri" pitchFamily="34" charset="-120"/>
                        </a:rPr>
                        <a:t>[github.com/your-org/your-repo]</a:t>
                      </a:r>
                      <a:endParaRPr lang="en-US" sz="1600" dirty="0">
                        <a:latin typeface="Calibri" charset="0"/>
                        <a:ea typeface="Calibri" charset="0"/>
                        <a:cs typeface="Calibri" charset="0"/>
                      </a:endParaRPr>
                    </a:p>
                  </a:txBody>
                  <a:tcPr marL="101600" marR="101600" marT="63500" marB="63500">
                    <a:lnL w="9525" cap="flat" cmpd="sng" algn="ctr">
                      <a:solidFill>
                        <a:srgbClr val="E4DCCB"/>
                      </a:solidFill>
                      <a:prstDash val="solid"/>
                      <a:round/>
                      <a:headEnd type="none" w="med" len="med"/>
                      <a:tailEnd type="none" w="med" len="med"/>
                    </a:lnL>
                    <a:lnR w="9525" cap="flat" cmpd="sng" algn="ctr">
                      <a:solidFill>
                        <a:srgbClr val="E4DCCB"/>
                      </a:solidFill>
                      <a:prstDash val="solid"/>
                      <a:round/>
                      <a:headEnd type="none" w="med" len="med"/>
                      <a:tailEnd type="none" w="med" len="med"/>
                    </a:lnR>
                    <a:lnT w="9525" cap="flat" cmpd="sng" algn="ctr">
                      <a:solidFill>
                        <a:srgbClr val="E4DCCB"/>
                      </a:solidFill>
                      <a:prstDash val="solid"/>
                      <a:round/>
                      <a:headEnd type="none" w="med" len="med"/>
                      <a:tailEnd type="none" w="med" len="med"/>
                    </a:lnT>
                    <a:lnB w="9525" cap="flat" cmpd="sng" algn="ctr">
                      <a:solidFill>
                        <a:srgbClr val="E4DCCB"/>
                      </a:solidFill>
                      <a:prstDash val="solid"/>
                      <a:round/>
                      <a:headEnd type="none" w="med" len="med"/>
                      <a:tailEnd type="none" w="med" len="med"/>
                    </a:lnB>
                    <a:solidFill>
                      <a:srgbClr val="FAFAF7"/>
                    </a:solidFill>
                  </a:tcPr>
                </a:tc>
                <a:extLst>
                  <a:ext uri="{0D108BD9-81ED-4DB2-BD59-A6C34878D82A}">
                    <a16:rowId xmlns:a16="http://schemas.microsoft.com/office/drawing/2014/main" val="10005"/>
                  </a:ext>
                </a:extLst>
              </a:tr>
            </a:tbl>
          </a:graphicData>
        </a:graphic>
      </p:graphicFrame>
      <p:sp>
        <p:nvSpPr>
          <p:cNvPr id="27" name="Text 23"/>
          <p:cNvSpPr/>
          <p:nvPr/>
        </p:nvSpPr>
        <p:spPr>
          <a:xfrm>
            <a:off x="9601200" y="11887200"/>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Course Description</a:t>
            </a:r>
            <a:endParaRPr lang="en-US" sz="2100" dirty="0">
              <a:solidFill>
                <a:schemeClr val="bg1"/>
              </a:solidFill>
            </a:endParaRPr>
          </a:p>
        </p:txBody>
      </p:sp>
      <p:sp>
        <p:nvSpPr>
          <p:cNvPr id="28" name="Text 24"/>
          <p:cNvSpPr/>
          <p:nvPr/>
        </p:nvSpPr>
        <p:spPr>
          <a:xfrm>
            <a:off x="9601200" y="12390120"/>
            <a:ext cx="8229600" cy="685800"/>
          </a:xfrm>
          <a:prstGeom prst="rect">
            <a:avLst/>
          </a:prstGeom>
          <a:noFill/>
          <a:ln/>
        </p:spPr>
        <p:txBody>
          <a:bodyPr wrap="square" lIns="0" tIns="0" rIns="0" bIns="0" rtlCol="0" anchor="t"/>
          <a:lstStyle/>
          <a:p>
            <a:pPr marL="0" indent="0" algn="l">
              <a:lnSpc>
                <a:spcPct val="120000"/>
              </a:lnSpc>
              <a:buNone/>
            </a:pPr>
            <a:r>
              <a:rPr lang="en-US" sz="1800" dirty="0">
                <a:solidFill>
                  <a:srgbClr val="3A2E22"/>
                </a:solidFill>
                <a:latin typeface="Calibri" pitchFamily="34" charset="0"/>
                <a:ea typeface="Calibri" pitchFamily="34" charset="-122"/>
                <a:cs typeface="Calibri" pitchFamily="34" charset="-120"/>
              </a:rPr>
              <a:t>[2–3 sentence course description as it would appear in a catalog — what the course covers and who it's for.]</a:t>
            </a:r>
            <a:endParaRPr lang="en-US" sz="1800" dirty="0"/>
          </a:p>
        </p:txBody>
      </p:sp>
      <p:sp>
        <p:nvSpPr>
          <p:cNvPr id="29" name="Text 25"/>
          <p:cNvSpPr/>
          <p:nvPr/>
        </p:nvSpPr>
        <p:spPr>
          <a:xfrm>
            <a:off x="9601200" y="13578840"/>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Key Content by Week</a:t>
            </a:r>
            <a:endParaRPr lang="en-US" sz="2100" dirty="0">
              <a:solidFill>
                <a:schemeClr val="bg1"/>
              </a:solidFill>
            </a:endParaRPr>
          </a:p>
        </p:txBody>
      </p:sp>
      <p:sp>
        <p:nvSpPr>
          <p:cNvPr id="30" name="Text 26"/>
          <p:cNvSpPr/>
          <p:nvPr/>
        </p:nvSpPr>
        <p:spPr>
          <a:xfrm>
            <a:off x="9601200" y="14081760"/>
            <a:ext cx="8229600" cy="960120"/>
          </a:xfrm>
          <a:prstGeom prst="rect">
            <a:avLst/>
          </a:prstGeom>
          <a:noFill/>
          <a:ln/>
        </p:spPr>
        <p:txBody>
          <a:bodyPr wrap="square" lIns="0" tIns="0" rIns="0" bIns="0" rtlCol="0" anchor="t"/>
          <a:lstStyle/>
          <a:p>
            <a:pPr marL="0" indent="0" algn="l">
              <a:lnSpc>
                <a:spcPct val="120000"/>
              </a:lnSpc>
              <a:buNone/>
            </a:pPr>
            <a:r>
              <a:rPr lang="en-US" sz="1800" dirty="0">
                <a:solidFill>
                  <a:srgbClr val="3A2E22"/>
                </a:solidFill>
                <a:latin typeface="Calibri" pitchFamily="34" charset="0"/>
                <a:ea typeface="Calibri" pitchFamily="34" charset="-122"/>
                <a:cs typeface="Calibri" pitchFamily="34" charset="-120"/>
              </a:rPr>
              <a:t>[Brief week-by-week outline or module list. Call out the specific week(s) where the HPC/AI/Gateway technology is introduced and used, and what students do with it.]</a:t>
            </a:r>
            <a:endParaRPr lang="en-US" sz="1800" dirty="0"/>
          </a:p>
        </p:txBody>
      </p:sp>
      <p:sp>
        <p:nvSpPr>
          <p:cNvPr id="31" name="Shape 27"/>
          <p:cNvSpPr/>
          <p:nvPr/>
        </p:nvSpPr>
        <p:spPr>
          <a:xfrm>
            <a:off x="9601200" y="15617952"/>
            <a:ext cx="365760" cy="365760"/>
          </a:xfrm>
          <a:prstGeom prst="rect">
            <a:avLst/>
          </a:prstGeom>
          <a:solidFill>
            <a:srgbClr val="6E7D1F"/>
          </a:solidFill>
          <a:ln/>
        </p:spPr>
        <p:txBody>
          <a:bodyPr/>
          <a:lstStyle/>
          <a:p>
            <a:endParaRPr lang="en-US"/>
          </a:p>
        </p:txBody>
      </p:sp>
      <p:sp>
        <p:nvSpPr>
          <p:cNvPr id="32" name="Text 28"/>
          <p:cNvSpPr/>
          <p:nvPr/>
        </p:nvSpPr>
        <p:spPr>
          <a:xfrm>
            <a:off x="10195560" y="15544800"/>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SCIENCE GATEWAY RESOURCES USED</a:t>
            </a:r>
            <a:endParaRPr lang="en-US" sz="2700" dirty="0"/>
          </a:p>
        </p:txBody>
      </p:sp>
      <p:sp>
        <p:nvSpPr>
          <p:cNvPr id="33" name="Text 29"/>
          <p:cNvSpPr/>
          <p:nvPr/>
        </p:nvSpPr>
        <p:spPr>
          <a:xfrm>
            <a:off x="10195560" y="16075152"/>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The specific platform(s) used, who operates them, and why they fit.</a:t>
            </a:r>
            <a:endParaRPr lang="en-US" sz="1400" dirty="0"/>
          </a:p>
        </p:txBody>
      </p:sp>
      <p:sp>
        <p:nvSpPr>
          <p:cNvPr id="34" name="Text 30"/>
          <p:cNvSpPr/>
          <p:nvPr/>
        </p:nvSpPr>
        <p:spPr>
          <a:xfrm>
            <a:off x="9601200" y="16523208"/>
            <a:ext cx="8229600" cy="1234440"/>
          </a:xfrm>
          <a:prstGeom prst="rect">
            <a:avLst/>
          </a:prstGeom>
          <a:noFill/>
          <a:ln/>
        </p:spPr>
        <p:txBody>
          <a:bodyPr wrap="square" lIns="0" tIns="0" rIns="0" bIns="0" rtlCol="0" anchor="t"/>
          <a:lstStyle/>
          <a:p>
            <a:pPr marL="0" indent="0" algn="l">
              <a:lnSpc>
                <a:spcPct val="120000"/>
              </a:lnSpc>
              <a:buNone/>
            </a:pPr>
            <a:r>
              <a:rPr lang="en-US" sz="1800" dirty="0">
                <a:solidFill>
                  <a:srgbClr val="3A2E22"/>
                </a:solidFill>
                <a:latin typeface="Calibri" pitchFamily="34" charset="0"/>
                <a:ea typeface="Calibri" pitchFamily="34" charset="-122"/>
                <a:cs typeface="Calibri" pitchFamily="34" charset="-120"/>
              </a:rPr>
              <a:t>[Name the specific platform(s) used — e.g. a Science Gateway, HPC cluster, or AI tool. Describe what it is, who operates it, and why it fits this course and this student population. Not sure which gateway to use? Browse Gateway Central: sciencegateways.org/resources/browse]</a:t>
            </a:r>
            <a:endParaRPr lang="en-US" sz="1800" dirty="0"/>
          </a:p>
        </p:txBody>
      </p:sp>
      <p:sp>
        <p:nvSpPr>
          <p:cNvPr id="35" name="Shape 31"/>
          <p:cNvSpPr/>
          <p:nvPr/>
        </p:nvSpPr>
        <p:spPr>
          <a:xfrm>
            <a:off x="9601200" y="18260568"/>
            <a:ext cx="8229600" cy="3462122"/>
          </a:xfrm>
          <a:prstGeom prst="roundRect">
            <a:avLst>
              <a:gd name="adj" fmla="val 3571"/>
            </a:avLst>
          </a:prstGeom>
          <a:solidFill>
            <a:srgbClr val="F1ECE0"/>
          </a:solidFill>
          <a:ln w="15875">
            <a:solidFill>
              <a:srgbClr val="E4DCCB"/>
            </a:solidFill>
            <a:prstDash val="dash"/>
          </a:ln>
        </p:spPr>
        <p:txBody>
          <a:bodyPr/>
          <a:lstStyle/>
          <a:p>
            <a:endParaRPr lang="en-US"/>
          </a:p>
        </p:txBody>
      </p:sp>
      <p:sp>
        <p:nvSpPr>
          <p:cNvPr id="36" name="Text 32"/>
          <p:cNvSpPr/>
          <p:nvPr/>
        </p:nvSpPr>
        <p:spPr>
          <a:xfrm>
            <a:off x="9875520" y="18260568"/>
            <a:ext cx="7680960" cy="2560320"/>
          </a:xfrm>
          <a:prstGeom prst="rect">
            <a:avLst/>
          </a:prstGeom>
          <a:noFill/>
          <a:ln/>
        </p:spPr>
        <p:txBody>
          <a:bodyPr wrap="square" lIns="0" tIns="0" rIns="0" bIns="0" rtlCol="0" anchor="ctr"/>
          <a:lstStyle/>
          <a:p>
            <a:pPr marL="0" indent="0" algn="ctr">
              <a:buNone/>
            </a:pPr>
            <a:r>
              <a:rPr lang="en-US" sz="1600" i="1" dirty="0">
                <a:solidFill>
                  <a:srgbClr val="8A7B68"/>
                </a:solidFill>
                <a:latin typeface="Calibri" pitchFamily="34" charset="0"/>
                <a:ea typeface="Calibri" pitchFamily="34" charset="-122"/>
                <a:cs typeface="Calibri" pitchFamily="34" charset="-120"/>
              </a:rPr>
              <a:t>[Screenshot or diagram/screenshot of the resource / workflow]</a:t>
            </a:r>
            <a:endParaRPr lang="en-US" sz="1600" dirty="0"/>
          </a:p>
        </p:txBody>
      </p:sp>
      <p:sp>
        <p:nvSpPr>
          <p:cNvPr id="37" name="Shape 33"/>
          <p:cNvSpPr/>
          <p:nvPr/>
        </p:nvSpPr>
        <p:spPr>
          <a:xfrm>
            <a:off x="18288000" y="7955280"/>
            <a:ext cx="365760" cy="365760"/>
          </a:xfrm>
          <a:prstGeom prst="rect">
            <a:avLst/>
          </a:prstGeom>
          <a:solidFill>
            <a:srgbClr val="6E7D1F"/>
          </a:solidFill>
          <a:ln/>
        </p:spPr>
        <p:txBody>
          <a:bodyPr/>
          <a:lstStyle/>
          <a:p>
            <a:endParaRPr lang="en-US"/>
          </a:p>
        </p:txBody>
      </p:sp>
      <p:sp>
        <p:nvSpPr>
          <p:cNvPr id="38" name="Text 34"/>
          <p:cNvSpPr/>
          <p:nvPr/>
        </p:nvSpPr>
        <p:spPr>
          <a:xfrm>
            <a:off x="18882360" y="7882128"/>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FINAL PROJECT / DELIVERABLE</a:t>
            </a:r>
            <a:endParaRPr lang="en-US" sz="2700" dirty="0"/>
          </a:p>
        </p:txBody>
      </p:sp>
      <p:sp>
        <p:nvSpPr>
          <p:cNvPr id="39" name="Text 35"/>
          <p:cNvSpPr/>
          <p:nvPr/>
        </p:nvSpPr>
        <p:spPr>
          <a:xfrm>
            <a:off x="18882360" y="8412480"/>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What students build with the technology, step by step.</a:t>
            </a:r>
            <a:endParaRPr lang="en-US" sz="1400" dirty="0"/>
          </a:p>
        </p:txBody>
      </p:sp>
      <p:sp>
        <p:nvSpPr>
          <p:cNvPr id="40" name="Text 36"/>
          <p:cNvSpPr/>
          <p:nvPr/>
        </p:nvSpPr>
        <p:spPr>
          <a:xfrm>
            <a:off x="18288000" y="8860536"/>
            <a:ext cx="8229600" cy="426720"/>
          </a:xfrm>
          <a:prstGeom prst="rect">
            <a:avLst/>
          </a:prstGeom>
          <a:noFill/>
          <a:ln/>
        </p:spPr>
        <p:txBody>
          <a:bodyPr wrap="square" lIns="0" tIns="0" rIns="0" bIns="0" rtlCol="0" anchor="t"/>
          <a:lstStyle/>
          <a:p>
            <a:pPr marL="0" indent="0" algn="l">
              <a:lnSpc>
                <a:spcPct val="120000"/>
              </a:lnSpc>
              <a:buNone/>
            </a:pPr>
            <a:r>
              <a:rPr lang="en-US" sz="1900" dirty="0">
                <a:solidFill>
                  <a:srgbClr val="6B4A2A"/>
                </a:solidFill>
                <a:latin typeface="Calibri" pitchFamily="34" charset="0"/>
                <a:ea typeface="Calibri" pitchFamily="34" charset="-122"/>
                <a:cs typeface="Calibri" pitchFamily="34" charset="-120"/>
              </a:rPr>
              <a:t>[Name of the final project or deliverable]</a:t>
            </a:r>
            <a:endParaRPr lang="en-US" sz="1900" dirty="0"/>
          </a:p>
        </p:txBody>
      </p:sp>
      <p:sp>
        <p:nvSpPr>
          <p:cNvPr id="41" name="Text 37"/>
          <p:cNvSpPr/>
          <p:nvPr/>
        </p:nvSpPr>
        <p:spPr>
          <a:xfrm>
            <a:off x="18288000" y="9790176"/>
            <a:ext cx="8229600" cy="243230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[Step 1 — what students start with, e.g. pulling or preparing data]</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[Step 2 — how they process or build using the technology]</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[Step 3 — what they produce — an app, a visualization, a model]</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[Step 4 — how they deploy or share their work]</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[Step 5 — how it's presented and graded]</a:t>
            </a:r>
            <a:endParaRPr lang="en-US" sz="1800" dirty="0"/>
          </a:p>
        </p:txBody>
      </p:sp>
      <p:sp>
        <p:nvSpPr>
          <p:cNvPr id="42" name="Shape 38"/>
          <p:cNvSpPr/>
          <p:nvPr/>
        </p:nvSpPr>
        <p:spPr>
          <a:xfrm>
            <a:off x="18288000" y="12725400"/>
            <a:ext cx="8229600" cy="1645920"/>
          </a:xfrm>
          <a:prstGeom prst="roundRect">
            <a:avLst>
              <a:gd name="adj" fmla="val 5556"/>
            </a:avLst>
          </a:prstGeom>
          <a:solidFill>
            <a:srgbClr val="F1ECE0"/>
          </a:solidFill>
          <a:ln w="15875">
            <a:solidFill>
              <a:srgbClr val="E4DCCB"/>
            </a:solidFill>
            <a:prstDash val="dash"/>
          </a:ln>
        </p:spPr>
        <p:txBody>
          <a:bodyPr/>
          <a:lstStyle/>
          <a:p>
            <a:endParaRPr lang="en-US"/>
          </a:p>
        </p:txBody>
      </p:sp>
      <p:sp>
        <p:nvSpPr>
          <p:cNvPr id="43" name="Text 39"/>
          <p:cNvSpPr/>
          <p:nvPr/>
        </p:nvSpPr>
        <p:spPr>
          <a:xfrm>
            <a:off x="18562320" y="12725400"/>
            <a:ext cx="7680960" cy="1645920"/>
          </a:xfrm>
          <a:prstGeom prst="rect">
            <a:avLst/>
          </a:prstGeom>
          <a:noFill/>
          <a:ln/>
        </p:spPr>
        <p:txBody>
          <a:bodyPr wrap="square" lIns="0" tIns="0" rIns="0" bIns="0" rtlCol="0" anchor="ctr"/>
          <a:lstStyle/>
          <a:p>
            <a:pPr marL="0" indent="0" algn="ctr">
              <a:buNone/>
            </a:pPr>
            <a:r>
              <a:rPr lang="en-US" sz="1600" i="1" dirty="0">
                <a:solidFill>
                  <a:srgbClr val="8A7B68"/>
                </a:solidFill>
                <a:latin typeface="Calibri" pitchFamily="34" charset="0"/>
                <a:ea typeface="Calibri" pitchFamily="34" charset="-122"/>
                <a:cs typeface="Calibri" pitchFamily="34" charset="-120"/>
              </a:rPr>
              <a:t>[Diagram of the final-project workflow]</a:t>
            </a:r>
            <a:endParaRPr lang="en-US" sz="1600" dirty="0"/>
          </a:p>
        </p:txBody>
      </p:sp>
      <p:sp>
        <p:nvSpPr>
          <p:cNvPr id="44" name="Text 40"/>
          <p:cNvSpPr/>
          <p:nvPr/>
        </p:nvSpPr>
        <p:spPr>
          <a:xfrm>
            <a:off x="18288000" y="14645640"/>
            <a:ext cx="8229600" cy="411480"/>
          </a:xfrm>
          <a:prstGeom prst="rect">
            <a:avLst/>
          </a:prstGeom>
          <a:solidFill>
            <a:srgbClr val="55661A"/>
          </a:solidFill>
          <a:ln/>
        </p:spPr>
        <p:txBody>
          <a:bodyPr wrap="square" lIns="182880" tIns="0" rIns="0" bIns="0" rtlCol="0" anchor="ctr" anchorCtr="0"/>
          <a:lstStyle/>
          <a:p>
            <a:pPr marL="0" indent="0" algn="l">
              <a:buNone/>
            </a:pPr>
            <a:r>
              <a:rPr lang="en-US" sz="2100" b="1" dirty="0">
                <a:solidFill>
                  <a:schemeClr val="bg1"/>
                </a:solidFill>
                <a:latin typeface="Calibri" pitchFamily="34" charset="0"/>
                <a:ea typeface="Calibri" pitchFamily="34" charset="-122"/>
                <a:cs typeface="Calibri" pitchFamily="34" charset="-120"/>
              </a:rPr>
              <a:t>Project Goals</a:t>
            </a:r>
            <a:endParaRPr lang="en-US" sz="2100" dirty="0">
              <a:solidFill>
                <a:schemeClr val="bg1"/>
              </a:solidFill>
            </a:endParaRPr>
          </a:p>
        </p:txBody>
      </p:sp>
      <p:sp>
        <p:nvSpPr>
          <p:cNvPr id="45" name="Text 41"/>
          <p:cNvSpPr/>
          <p:nvPr/>
        </p:nvSpPr>
        <p:spPr>
          <a:xfrm>
            <a:off x="18288000" y="15148560"/>
            <a:ext cx="8229600" cy="153253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[Skill or concept students demonstrate through the project]</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second outcome the project is designed to show]</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third outcome, if applicable]</a:t>
            </a:r>
            <a:endParaRPr lang="en-US" sz="1800" dirty="0"/>
          </a:p>
        </p:txBody>
      </p:sp>
      <p:sp>
        <p:nvSpPr>
          <p:cNvPr id="46" name="Shape 42"/>
          <p:cNvSpPr/>
          <p:nvPr/>
        </p:nvSpPr>
        <p:spPr>
          <a:xfrm>
            <a:off x="18288000" y="17257166"/>
            <a:ext cx="365760" cy="365760"/>
          </a:xfrm>
          <a:prstGeom prst="rect">
            <a:avLst/>
          </a:prstGeom>
          <a:solidFill>
            <a:srgbClr val="6E7D1F"/>
          </a:solidFill>
          <a:ln/>
        </p:spPr>
        <p:txBody>
          <a:bodyPr/>
          <a:lstStyle/>
          <a:p>
            <a:endParaRPr lang="en-US"/>
          </a:p>
        </p:txBody>
      </p:sp>
      <p:sp>
        <p:nvSpPr>
          <p:cNvPr id="47" name="Text 43"/>
          <p:cNvSpPr/>
          <p:nvPr/>
        </p:nvSpPr>
        <p:spPr>
          <a:xfrm>
            <a:off x="18882360" y="17184014"/>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EXPANSION IDEAS</a:t>
            </a:r>
            <a:endParaRPr lang="en-US" sz="2700" dirty="0"/>
          </a:p>
        </p:txBody>
      </p:sp>
      <p:sp>
        <p:nvSpPr>
          <p:cNvPr id="48" name="Text 44"/>
          <p:cNvSpPr/>
          <p:nvPr/>
        </p:nvSpPr>
        <p:spPr>
          <a:xfrm>
            <a:off x="18882360" y="17714366"/>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How this integration could grow beyond this offering.</a:t>
            </a:r>
            <a:endParaRPr lang="en-US" sz="1400" dirty="0"/>
          </a:p>
        </p:txBody>
      </p:sp>
      <p:sp>
        <p:nvSpPr>
          <p:cNvPr id="49" name="Text 45"/>
          <p:cNvSpPr/>
          <p:nvPr/>
        </p:nvSpPr>
        <p:spPr>
          <a:xfrm>
            <a:off x="18288000" y="18162422"/>
            <a:ext cx="8229600" cy="153253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way this integration could grow — a new topic, tool, or dataset]</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follow-on course or workshop this could feed into]</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[A partnership or collaboration that could extend it]</a:t>
            </a:r>
            <a:endParaRPr lang="en-US" sz="1800" dirty="0"/>
          </a:p>
        </p:txBody>
      </p:sp>
      <p:sp>
        <p:nvSpPr>
          <p:cNvPr id="50" name="Shape 46"/>
          <p:cNvSpPr/>
          <p:nvPr/>
        </p:nvSpPr>
        <p:spPr>
          <a:xfrm>
            <a:off x="18288000" y="20271029"/>
            <a:ext cx="365760" cy="365760"/>
          </a:xfrm>
          <a:prstGeom prst="rect">
            <a:avLst/>
          </a:prstGeom>
          <a:solidFill>
            <a:srgbClr val="6E7D1F"/>
          </a:solidFill>
          <a:ln/>
        </p:spPr>
        <p:txBody>
          <a:bodyPr/>
          <a:lstStyle/>
          <a:p>
            <a:endParaRPr lang="en-US"/>
          </a:p>
        </p:txBody>
      </p:sp>
      <p:sp>
        <p:nvSpPr>
          <p:cNvPr id="51" name="Text 47"/>
          <p:cNvSpPr/>
          <p:nvPr/>
        </p:nvSpPr>
        <p:spPr>
          <a:xfrm>
            <a:off x="18882360" y="20197877"/>
            <a:ext cx="7635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REFERENCES</a:t>
            </a:r>
            <a:endParaRPr lang="en-US" sz="2700" dirty="0"/>
          </a:p>
        </p:txBody>
      </p:sp>
      <p:sp>
        <p:nvSpPr>
          <p:cNvPr id="52" name="Text 48"/>
          <p:cNvSpPr/>
          <p:nvPr/>
        </p:nvSpPr>
        <p:spPr>
          <a:xfrm>
            <a:off x="18882360" y="20728229"/>
            <a:ext cx="7635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Citations for any textbook, article, or resource used.</a:t>
            </a:r>
            <a:endParaRPr lang="en-US" sz="1400" dirty="0"/>
          </a:p>
        </p:txBody>
      </p:sp>
      <p:sp>
        <p:nvSpPr>
          <p:cNvPr id="53" name="Text 49"/>
          <p:cNvSpPr/>
          <p:nvPr/>
        </p:nvSpPr>
        <p:spPr>
          <a:xfrm>
            <a:off x="18288000" y="21176285"/>
            <a:ext cx="8229600" cy="624840"/>
          </a:xfrm>
          <a:prstGeom prst="rect">
            <a:avLst/>
          </a:prstGeom>
          <a:noFill/>
          <a:ln/>
        </p:spPr>
        <p:txBody>
          <a:bodyPr wrap="square" lIns="0" tIns="0" rIns="0" bIns="0" rtlCol="0" anchor="t"/>
          <a:lstStyle/>
          <a:p>
            <a:pPr marL="0" indent="0" algn="l">
              <a:lnSpc>
                <a:spcPct val="120000"/>
              </a:lnSpc>
              <a:buNone/>
            </a:pPr>
            <a:r>
              <a:rPr lang="en-US" sz="1600" dirty="0">
                <a:solidFill>
                  <a:srgbClr val="8A7B68"/>
                </a:solidFill>
                <a:latin typeface="Calibri" pitchFamily="34" charset="0"/>
                <a:ea typeface="Calibri" pitchFamily="34" charset="-122"/>
                <a:cs typeface="Calibri" pitchFamily="34" charset="-120"/>
              </a:rPr>
              <a:t>[Textbook, article, or resource citation — Author, Title, Edition, Publisher, Year.]</a:t>
            </a:r>
            <a:endParaRPr lang="en-US" sz="1600" dirty="0"/>
          </a:p>
        </p:txBody>
      </p:sp>
      <p:sp>
        <p:nvSpPr>
          <p:cNvPr id="54" name="Shape 50"/>
          <p:cNvSpPr/>
          <p:nvPr/>
        </p:nvSpPr>
        <p:spPr>
          <a:xfrm>
            <a:off x="914400" y="22697237"/>
            <a:ext cx="365760" cy="365760"/>
          </a:xfrm>
          <a:prstGeom prst="rect">
            <a:avLst/>
          </a:prstGeom>
          <a:solidFill>
            <a:srgbClr val="6E7D1F"/>
          </a:solidFill>
          <a:ln/>
        </p:spPr>
        <p:txBody>
          <a:bodyPr/>
          <a:lstStyle/>
          <a:p>
            <a:endParaRPr lang="en-US"/>
          </a:p>
        </p:txBody>
      </p:sp>
      <p:sp>
        <p:nvSpPr>
          <p:cNvPr id="55" name="Text 51"/>
          <p:cNvSpPr/>
          <p:nvPr/>
        </p:nvSpPr>
        <p:spPr>
          <a:xfrm>
            <a:off x="1508760" y="22624085"/>
            <a:ext cx="117500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IMPACT ON STUDENTS</a:t>
            </a:r>
            <a:endParaRPr lang="en-US" sz="2700" dirty="0"/>
          </a:p>
        </p:txBody>
      </p:sp>
      <p:sp>
        <p:nvSpPr>
          <p:cNvPr id="56" name="Text 52"/>
          <p:cNvSpPr/>
          <p:nvPr/>
        </p:nvSpPr>
        <p:spPr>
          <a:xfrm>
            <a:off x="1508760" y="23154437"/>
            <a:ext cx="117500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Who benefited, and what changed for them.</a:t>
            </a:r>
            <a:endParaRPr lang="en-US" sz="1400" dirty="0"/>
          </a:p>
        </p:txBody>
      </p:sp>
      <p:sp>
        <p:nvSpPr>
          <p:cNvPr id="57" name="Shape 53"/>
          <p:cNvSpPr/>
          <p:nvPr/>
        </p:nvSpPr>
        <p:spPr>
          <a:xfrm>
            <a:off x="14401800" y="22697237"/>
            <a:ext cx="365760" cy="365760"/>
          </a:xfrm>
          <a:prstGeom prst="rect">
            <a:avLst/>
          </a:prstGeom>
          <a:solidFill>
            <a:srgbClr val="6E7D1F"/>
          </a:solidFill>
          <a:ln/>
        </p:spPr>
        <p:txBody>
          <a:bodyPr/>
          <a:lstStyle/>
          <a:p>
            <a:endParaRPr lang="en-US"/>
          </a:p>
        </p:txBody>
      </p:sp>
      <p:sp>
        <p:nvSpPr>
          <p:cNvPr id="58" name="Text 54"/>
          <p:cNvSpPr/>
          <p:nvPr/>
        </p:nvSpPr>
        <p:spPr>
          <a:xfrm>
            <a:off x="14996160" y="22624085"/>
            <a:ext cx="11064240" cy="548640"/>
          </a:xfrm>
          <a:prstGeom prst="rect">
            <a:avLst/>
          </a:prstGeom>
          <a:noFill/>
          <a:ln/>
        </p:spPr>
        <p:txBody>
          <a:bodyPr wrap="square" lIns="0" tIns="0" rIns="0" bIns="0" rtlCol="0" anchor="ctr" anchorCtr="0"/>
          <a:lstStyle/>
          <a:p>
            <a:pPr marL="0" indent="0" algn="l">
              <a:buNone/>
            </a:pPr>
            <a:r>
              <a:rPr lang="en-US" sz="2700" b="1" kern="0" spc="30" dirty="0">
                <a:solidFill>
                  <a:srgbClr val="6B4A2A"/>
                </a:solidFill>
                <a:latin typeface="Cambria" pitchFamily="34" charset="0"/>
                <a:ea typeface="Cambria" pitchFamily="34" charset="-122"/>
                <a:cs typeface="Cambria" pitchFamily="34" charset="-120"/>
              </a:rPr>
              <a:t>LESSONS LEARNED</a:t>
            </a:r>
            <a:endParaRPr lang="en-US" sz="2700" dirty="0"/>
          </a:p>
        </p:txBody>
      </p:sp>
      <p:sp>
        <p:nvSpPr>
          <p:cNvPr id="59" name="Text 55"/>
          <p:cNvSpPr/>
          <p:nvPr/>
        </p:nvSpPr>
        <p:spPr>
          <a:xfrm>
            <a:off x="14996160" y="23154437"/>
            <a:ext cx="110642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What worked, what you'd change, what surprised you.</a:t>
            </a:r>
            <a:endParaRPr lang="en-US" sz="1400" dirty="0"/>
          </a:p>
        </p:txBody>
      </p:sp>
      <p:sp>
        <p:nvSpPr>
          <p:cNvPr id="60" name="Text 56"/>
          <p:cNvSpPr/>
          <p:nvPr/>
        </p:nvSpPr>
        <p:spPr>
          <a:xfrm>
            <a:off x="914400" y="23602493"/>
            <a:ext cx="12344400" cy="914400"/>
          </a:xfrm>
          <a:prstGeom prst="rect">
            <a:avLst/>
          </a:prstGeom>
          <a:noFill/>
          <a:ln/>
        </p:spPr>
        <p:txBody>
          <a:bodyPr wrap="square" lIns="0" tIns="0" rIns="0" bIns="0" rtlCol="0" anchor="t"/>
          <a:lstStyle/>
          <a:p>
            <a:pPr marL="0" indent="0" algn="l">
              <a:lnSpc>
                <a:spcPct val="120000"/>
              </a:lnSpc>
              <a:buNone/>
            </a:pPr>
            <a:r>
              <a:rPr lang="en-US" sz="1700" dirty="0">
                <a:solidFill>
                  <a:srgbClr val="3A2E22"/>
                </a:solidFill>
                <a:latin typeface="Calibri" pitchFamily="34" charset="0"/>
                <a:ea typeface="Calibri" pitchFamily="34" charset="-122"/>
                <a:cs typeface="Calibri" pitchFamily="34" charset="-120"/>
              </a:rPr>
              <a:t>[Who are your users — students in this course, a program, a broader community? What changed for them: skills gained, confidence with computing, access to resources they couldn't reach before? Include a representative observation if you have one.]</a:t>
            </a:r>
            <a:endParaRPr lang="en-US" sz="1700" dirty="0"/>
          </a:p>
        </p:txBody>
      </p:sp>
      <p:sp>
        <p:nvSpPr>
          <p:cNvPr id="70" name="Text 66"/>
          <p:cNvSpPr/>
          <p:nvPr/>
        </p:nvSpPr>
        <p:spPr>
          <a:xfrm>
            <a:off x="14401800" y="23602493"/>
            <a:ext cx="11658600" cy="153253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worked — a choice you'd repeat, a tool, a way of framing the task for students]</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you'd change — a friction point and what you'd do differently next time]</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surprised you — about student response, technology behavior, or workload]</a:t>
            </a:r>
            <a:endParaRPr lang="en-US" sz="1800" dirty="0"/>
          </a:p>
        </p:txBody>
      </p:sp>
      <p:sp>
        <p:nvSpPr>
          <p:cNvPr id="71" name="Shape 67"/>
          <p:cNvSpPr/>
          <p:nvPr/>
        </p:nvSpPr>
        <p:spPr>
          <a:xfrm>
            <a:off x="914400" y="25385431"/>
            <a:ext cx="365760" cy="365760"/>
          </a:xfrm>
          <a:prstGeom prst="rect">
            <a:avLst/>
          </a:prstGeom>
          <a:solidFill>
            <a:srgbClr val="6E7D1F"/>
          </a:solidFill>
          <a:ln/>
        </p:spPr>
        <p:txBody>
          <a:bodyPr/>
          <a:lstStyle/>
          <a:p>
            <a:endParaRPr lang="en-US"/>
          </a:p>
        </p:txBody>
      </p:sp>
      <p:sp>
        <p:nvSpPr>
          <p:cNvPr id="72" name="Text 68"/>
          <p:cNvSpPr/>
          <p:nvPr/>
        </p:nvSpPr>
        <p:spPr>
          <a:xfrm>
            <a:off x="1508760" y="25312279"/>
            <a:ext cx="25008840" cy="548640"/>
          </a:xfrm>
          <a:prstGeom prst="rect">
            <a:avLst/>
          </a:prstGeom>
          <a:noFill/>
          <a:ln/>
        </p:spPr>
        <p:txBody>
          <a:bodyPr wrap="square" lIns="0" tIns="0" rIns="0" bIns="0" rtlCol="0" anchor="ctr" anchorCtr="0"/>
          <a:lstStyle/>
          <a:p>
            <a:pPr marL="0" indent="0" algn="l">
              <a:buNone/>
            </a:pPr>
            <a:r>
              <a:rPr lang="en-US" sz="2800" b="1" kern="0" spc="30" dirty="0">
                <a:solidFill>
                  <a:srgbClr val="6B4A2A"/>
                </a:solidFill>
                <a:latin typeface="Cambria" pitchFamily="34" charset="0"/>
                <a:ea typeface="Cambria" pitchFamily="34" charset="-122"/>
                <a:cs typeface="Cambria" pitchFamily="34" charset="-120"/>
              </a:rPr>
              <a:t>COURSE REDESIGN: BEFORE &amp; AFTER</a:t>
            </a:r>
            <a:endParaRPr lang="en-US" sz="2800" dirty="0"/>
          </a:p>
        </p:txBody>
      </p:sp>
      <p:sp>
        <p:nvSpPr>
          <p:cNvPr id="73" name="Text 69"/>
          <p:cNvSpPr/>
          <p:nvPr/>
        </p:nvSpPr>
        <p:spPr>
          <a:xfrm>
            <a:off x="1508760" y="25842631"/>
            <a:ext cx="250088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A side-by-side look at the syllabus before and after this redesign.</a:t>
            </a:r>
            <a:endParaRPr lang="en-US" sz="1400" dirty="0"/>
          </a:p>
        </p:txBody>
      </p:sp>
      <p:sp>
        <p:nvSpPr>
          <p:cNvPr id="74" name="Shape 70"/>
          <p:cNvSpPr/>
          <p:nvPr/>
        </p:nvSpPr>
        <p:spPr>
          <a:xfrm>
            <a:off x="914400" y="26276198"/>
            <a:ext cx="12527280" cy="7357535"/>
          </a:xfrm>
          <a:prstGeom prst="roundRect">
            <a:avLst>
              <a:gd name="adj" fmla="val 2500"/>
            </a:avLst>
          </a:prstGeom>
          <a:solidFill>
            <a:srgbClr val="F1ECE0"/>
          </a:solidFill>
          <a:ln w="28575">
            <a:solidFill>
              <a:srgbClr val="5B3C15"/>
            </a:solidFill>
          </a:ln>
        </p:spPr>
        <p:txBody>
          <a:bodyPr/>
          <a:lstStyle/>
          <a:p>
            <a:endParaRPr lang="en-US"/>
          </a:p>
        </p:txBody>
      </p:sp>
      <p:sp>
        <p:nvSpPr>
          <p:cNvPr id="75" name="Text 71"/>
          <p:cNvSpPr/>
          <p:nvPr/>
        </p:nvSpPr>
        <p:spPr>
          <a:xfrm>
            <a:off x="1234440" y="26557022"/>
            <a:ext cx="11887200" cy="502920"/>
          </a:xfrm>
          <a:prstGeom prst="rect">
            <a:avLst/>
          </a:prstGeom>
          <a:noFill/>
          <a:ln/>
        </p:spPr>
        <p:txBody>
          <a:bodyPr wrap="square" lIns="0" tIns="0" rIns="0" bIns="0" rtlCol="0" anchor="ctr"/>
          <a:lstStyle/>
          <a:p>
            <a:pPr marL="0" indent="0">
              <a:buNone/>
            </a:pPr>
            <a:r>
              <a:rPr lang="en-US" sz="2200" b="1" dirty="0">
                <a:solidFill>
                  <a:srgbClr val="6B4A2A"/>
                </a:solidFill>
                <a:latin typeface="Cambria" pitchFamily="34" charset="0"/>
                <a:ea typeface="Cambria" pitchFamily="34" charset="-122"/>
                <a:cs typeface="Cambria" pitchFamily="34" charset="-120"/>
              </a:rPr>
              <a:t>INITIAL SYLLABUS</a:t>
            </a:r>
            <a:endParaRPr lang="en-US" sz="2200" dirty="0"/>
          </a:p>
        </p:txBody>
      </p:sp>
      <p:sp>
        <p:nvSpPr>
          <p:cNvPr id="76" name="Text 72"/>
          <p:cNvSpPr/>
          <p:nvPr/>
        </p:nvSpPr>
        <p:spPr>
          <a:xfrm>
            <a:off x="1234440" y="27242822"/>
            <a:ext cx="11887200" cy="5044642"/>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the course covered before this redesign]</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[How students previously completed the equivalent project]</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was missing — access, tooling, or real-world relevance]</a:t>
            </a:r>
            <a:endParaRPr lang="en-US" sz="1800" dirty="0"/>
          </a:p>
        </p:txBody>
      </p:sp>
      <p:sp>
        <p:nvSpPr>
          <p:cNvPr id="77" name="Shape 73"/>
          <p:cNvSpPr/>
          <p:nvPr/>
        </p:nvSpPr>
        <p:spPr>
          <a:xfrm>
            <a:off x="13990320" y="26225600"/>
            <a:ext cx="12527280" cy="11420247"/>
          </a:xfrm>
          <a:prstGeom prst="roundRect">
            <a:avLst>
              <a:gd name="adj" fmla="val 2500"/>
            </a:avLst>
          </a:prstGeom>
          <a:solidFill>
            <a:srgbClr val="ECEFDD"/>
          </a:solidFill>
          <a:ln w="28575">
            <a:solidFill>
              <a:srgbClr val="55661A"/>
            </a:solidFill>
          </a:ln>
        </p:spPr>
        <p:txBody>
          <a:bodyPr/>
          <a:lstStyle/>
          <a:p>
            <a:endParaRPr lang="en-US"/>
          </a:p>
        </p:txBody>
      </p:sp>
      <p:sp>
        <p:nvSpPr>
          <p:cNvPr id="78" name="Text 74"/>
          <p:cNvSpPr/>
          <p:nvPr/>
        </p:nvSpPr>
        <p:spPr>
          <a:xfrm>
            <a:off x="14310360" y="26557022"/>
            <a:ext cx="11887200" cy="502920"/>
          </a:xfrm>
          <a:prstGeom prst="rect">
            <a:avLst/>
          </a:prstGeom>
          <a:noFill/>
          <a:ln/>
        </p:spPr>
        <p:txBody>
          <a:bodyPr wrap="square" lIns="0" tIns="0" rIns="0" bIns="0" rtlCol="0" anchor="ctr"/>
          <a:lstStyle/>
          <a:p>
            <a:pPr marL="0" indent="0">
              <a:buNone/>
            </a:pPr>
            <a:r>
              <a:rPr lang="en-US" sz="2200" b="1" dirty="0">
                <a:solidFill>
                  <a:srgbClr val="55661A"/>
                </a:solidFill>
                <a:latin typeface="Cambria" pitchFamily="34" charset="0"/>
                <a:ea typeface="Cambria" pitchFamily="34" charset="-122"/>
                <a:cs typeface="Cambria" pitchFamily="34" charset="-120"/>
              </a:rPr>
              <a:t>MODIFIED SYLLABUS</a:t>
            </a:r>
            <a:endParaRPr lang="en-US" sz="2200" dirty="0"/>
          </a:p>
        </p:txBody>
      </p:sp>
      <p:sp>
        <p:nvSpPr>
          <p:cNvPr id="79" name="Text 75"/>
          <p:cNvSpPr/>
          <p:nvPr/>
        </p:nvSpPr>
        <p:spPr>
          <a:xfrm>
            <a:off x="14310360" y="27242822"/>
            <a:ext cx="11887200" cy="5042204"/>
          </a:xfrm>
          <a:prstGeom prst="rect">
            <a:avLst/>
          </a:prstGeom>
          <a:noFill/>
          <a:ln/>
        </p:spPr>
        <p:txBody>
          <a:bodyPr wrap="square" lIns="0" tIns="0" rIns="0" bIns="0" rtlCol="0" anchor="t"/>
          <a:lstStyle/>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[What was added, replaced, or restructured]</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[Where the HPC/AI/Gateway resource now sits in the course sequence]</a:t>
            </a:r>
            <a:endParaRPr lang="en-US" sz="1800" dirty="0"/>
          </a:p>
          <a:p>
            <a:pPr marL="177800" indent="-177800" algn="l">
              <a:lnSpc>
                <a:spcPct val="122000"/>
              </a:lnSpc>
              <a:spcAft>
                <a:spcPts val="800"/>
              </a:spcAft>
              <a:buSzPct val="100000"/>
              <a:buChar char="•"/>
            </a:pPr>
            <a:r>
              <a:rPr lang="en-US" sz="1800" dirty="0">
                <a:solidFill>
                  <a:srgbClr val="3A2E22"/>
                </a:solidFill>
                <a:latin typeface="Calibri" pitchFamily="34" charset="0"/>
                <a:ea typeface="Calibri" pitchFamily="34" charset="-122"/>
                <a:cs typeface="Calibri" pitchFamily="34" charset="-120"/>
              </a:rPr>
              <a:t>[How assessment changed to reflect the new work]</a:t>
            </a:r>
            <a:endParaRPr lang="en-US" sz="1800" dirty="0"/>
          </a:p>
        </p:txBody>
      </p:sp>
      <p:sp>
        <p:nvSpPr>
          <p:cNvPr id="80" name="Shape 76"/>
          <p:cNvSpPr/>
          <p:nvPr/>
        </p:nvSpPr>
        <p:spPr>
          <a:xfrm>
            <a:off x="914400" y="34396039"/>
            <a:ext cx="365760" cy="365760"/>
          </a:xfrm>
          <a:prstGeom prst="rect">
            <a:avLst/>
          </a:prstGeom>
          <a:solidFill>
            <a:srgbClr val="6E7D1F"/>
          </a:solidFill>
          <a:ln/>
        </p:spPr>
        <p:txBody>
          <a:bodyPr/>
          <a:lstStyle/>
          <a:p>
            <a:endParaRPr lang="en-US"/>
          </a:p>
        </p:txBody>
      </p:sp>
      <p:sp>
        <p:nvSpPr>
          <p:cNvPr id="81" name="Text 77"/>
          <p:cNvSpPr/>
          <p:nvPr/>
        </p:nvSpPr>
        <p:spPr>
          <a:xfrm>
            <a:off x="1508760" y="34322887"/>
            <a:ext cx="25008840" cy="548640"/>
          </a:xfrm>
          <a:prstGeom prst="rect">
            <a:avLst/>
          </a:prstGeom>
          <a:noFill/>
          <a:ln/>
        </p:spPr>
        <p:txBody>
          <a:bodyPr wrap="square" lIns="0" tIns="0" rIns="0" bIns="0" rtlCol="0" anchor="ctr" anchorCtr="0"/>
          <a:lstStyle/>
          <a:p>
            <a:pPr marL="0" indent="0" algn="l">
              <a:buNone/>
            </a:pPr>
            <a:r>
              <a:rPr lang="en-US" sz="2800" b="1" kern="0" spc="30" dirty="0">
                <a:solidFill>
                  <a:srgbClr val="6B4A2A"/>
                </a:solidFill>
                <a:latin typeface="Cambria" pitchFamily="34" charset="0"/>
                <a:ea typeface="Cambria" pitchFamily="34" charset="-122"/>
                <a:cs typeface="Cambria" pitchFamily="34" charset="-120"/>
              </a:rPr>
              <a:t>AUTHORS &amp; MENTORS</a:t>
            </a:r>
            <a:endParaRPr lang="en-US" sz="2800" dirty="0"/>
          </a:p>
        </p:txBody>
      </p:sp>
      <p:sp>
        <p:nvSpPr>
          <p:cNvPr id="82" name="Text 78"/>
          <p:cNvSpPr/>
          <p:nvPr/>
        </p:nvSpPr>
        <p:spPr>
          <a:xfrm>
            <a:off x="1508760" y="34853239"/>
            <a:ext cx="25008840" cy="292608"/>
          </a:xfrm>
          <a:prstGeom prst="rect">
            <a:avLst/>
          </a:prstGeom>
          <a:noFill/>
          <a:ln/>
        </p:spPr>
        <p:txBody>
          <a:bodyPr wrap="square" lIns="0" tIns="0" rIns="0" bIns="0" rtlCol="0" anchor="t"/>
          <a:lstStyle/>
          <a:p>
            <a:pPr marL="0" indent="0" algn="l">
              <a:buNone/>
            </a:pPr>
            <a:r>
              <a:rPr lang="en-US" sz="1400" i="1" dirty="0">
                <a:solidFill>
                  <a:srgbClr val="8A7B68"/>
                </a:solidFill>
                <a:latin typeface="Calibri" pitchFamily="34" charset="0"/>
                <a:ea typeface="Calibri" pitchFamily="34" charset="-122"/>
                <a:cs typeface="Calibri" pitchFamily="34" charset="-120"/>
              </a:rPr>
              <a:t>Credit the faculty participant and Gateways mentor(s): photo, role, institution, email.</a:t>
            </a:r>
            <a:endParaRPr lang="en-US" sz="1400" dirty="0"/>
          </a:p>
        </p:txBody>
      </p:sp>
      <p:sp>
        <p:nvSpPr>
          <p:cNvPr id="83" name="Shape 79"/>
          <p:cNvSpPr/>
          <p:nvPr/>
        </p:nvSpPr>
        <p:spPr>
          <a:xfrm>
            <a:off x="914400" y="35438455"/>
            <a:ext cx="1005840" cy="1005840"/>
          </a:xfrm>
          <a:prstGeom prst="ellipse">
            <a:avLst/>
          </a:prstGeom>
          <a:solidFill>
            <a:srgbClr val="F1ECE0"/>
          </a:solidFill>
          <a:ln w="12700">
            <a:solidFill>
              <a:srgbClr val="E4DCCB"/>
            </a:solidFill>
            <a:prstDash val="solid"/>
          </a:ln>
        </p:spPr>
        <p:txBody>
          <a:bodyPr/>
          <a:lstStyle/>
          <a:p>
            <a:endParaRPr lang="en-US"/>
          </a:p>
        </p:txBody>
      </p:sp>
      <p:sp>
        <p:nvSpPr>
          <p:cNvPr id="84" name="Text 80"/>
          <p:cNvSpPr/>
          <p:nvPr/>
        </p:nvSpPr>
        <p:spPr>
          <a:xfrm>
            <a:off x="914400" y="35438455"/>
            <a:ext cx="1005840" cy="1005840"/>
          </a:xfrm>
          <a:prstGeom prst="rect">
            <a:avLst/>
          </a:prstGeom>
          <a:noFill/>
          <a:ln/>
        </p:spPr>
        <p:txBody>
          <a:bodyPr wrap="square" lIns="0" tIns="0" rIns="0" bIns="0" rtlCol="0" anchor="ctr"/>
          <a:lstStyle/>
          <a:p>
            <a:pPr marL="0" indent="0" algn="ctr">
              <a:buNone/>
            </a:pPr>
            <a:r>
              <a:rPr lang="en-US" sz="1200" i="1" dirty="0">
                <a:solidFill>
                  <a:srgbClr val="8A7B68"/>
                </a:solidFill>
                <a:latin typeface="Calibri" pitchFamily="34" charset="0"/>
                <a:ea typeface="Calibri" pitchFamily="34" charset="-122"/>
                <a:cs typeface="Calibri" pitchFamily="34" charset="-120"/>
              </a:rPr>
              <a:t>[photo]</a:t>
            </a:r>
            <a:endParaRPr lang="en-US" sz="1200" dirty="0"/>
          </a:p>
        </p:txBody>
      </p:sp>
      <p:sp>
        <p:nvSpPr>
          <p:cNvPr id="85" name="Text 81"/>
          <p:cNvSpPr/>
          <p:nvPr/>
        </p:nvSpPr>
        <p:spPr>
          <a:xfrm>
            <a:off x="2103120" y="35438455"/>
            <a:ext cx="7040880" cy="1828800"/>
          </a:xfrm>
          <a:prstGeom prst="rect">
            <a:avLst/>
          </a:prstGeom>
          <a:noFill/>
          <a:ln/>
        </p:spPr>
        <p:txBody>
          <a:bodyPr wrap="square" lIns="0" tIns="0" rIns="0" bIns="0" rtlCol="0" anchor="t"/>
          <a:lstStyle/>
          <a:p>
            <a:pPr marL="0" indent="0" algn="l">
              <a:lnSpc>
                <a:spcPct val="120000"/>
              </a:lnSpc>
              <a:buNone/>
            </a:pPr>
            <a:r>
              <a:rPr lang="en-US" sz="1900" b="1" dirty="0">
                <a:solidFill>
                  <a:srgbClr val="6B4A2A"/>
                </a:solidFill>
                <a:latin typeface="Calibri" pitchFamily="34" charset="0"/>
                <a:ea typeface="Calibri" pitchFamily="34" charset="-122"/>
                <a:cs typeface="Calibri" pitchFamily="34" charset="-120"/>
              </a:rPr>
              <a:t>[Name]</a:t>
            </a:r>
            <a:endParaRPr lang="en-US" sz="1900" dirty="0"/>
          </a:p>
          <a:p>
            <a:pPr marL="0" indent="0" algn="l">
              <a:lnSpc>
                <a:spcPct val="120000"/>
              </a:lnSpc>
              <a:buNone/>
            </a:pPr>
            <a:r>
              <a:rPr lang="en-US" sz="1600" dirty="0">
                <a:solidFill>
                  <a:srgbClr val="55661A"/>
                </a:solidFill>
                <a:latin typeface="Calibri" pitchFamily="34" charset="0"/>
                <a:ea typeface="Calibri" pitchFamily="34" charset="-122"/>
                <a:cs typeface="Calibri" pitchFamily="34" charset="-120"/>
              </a:rPr>
              <a:t>Faculty Participant</a:t>
            </a:r>
            <a:endParaRPr lang="en-US" sz="1900" dirty="0"/>
          </a:p>
          <a:p>
            <a:pPr marL="0" indent="0" algn="l">
              <a:lnSpc>
                <a:spcPct val="120000"/>
              </a:lnSpc>
              <a:buNone/>
            </a:pPr>
            <a:r>
              <a:rPr lang="en-US" sz="1500" dirty="0">
                <a:solidFill>
                  <a:srgbClr val="3A2E22"/>
                </a:solidFill>
                <a:latin typeface="Calibri" pitchFamily="34" charset="0"/>
                <a:ea typeface="Calibri" pitchFamily="34" charset="-122"/>
                <a:cs typeface="Calibri" pitchFamily="34" charset="-120"/>
              </a:rPr>
              <a:t>[Institution]</a:t>
            </a:r>
            <a:endParaRPr lang="en-US" sz="1900" dirty="0"/>
          </a:p>
          <a:p>
            <a:pPr marL="0" indent="0" algn="l">
              <a:lnSpc>
                <a:spcPct val="120000"/>
              </a:lnSpc>
              <a:buNone/>
            </a:pPr>
            <a:r>
              <a:rPr lang="en-US" sz="1500" dirty="0">
                <a:solidFill>
                  <a:srgbClr val="8A7B68"/>
                </a:solidFill>
                <a:latin typeface="Calibri" pitchFamily="34" charset="0"/>
                <a:ea typeface="Calibri" pitchFamily="34" charset="-122"/>
                <a:cs typeface="Calibri" pitchFamily="34" charset="-120"/>
              </a:rPr>
              <a:t>[email]</a:t>
            </a:r>
            <a:endParaRPr lang="en-US" sz="1900" dirty="0"/>
          </a:p>
        </p:txBody>
      </p:sp>
      <p:sp>
        <p:nvSpPr>
          <p:cNvPr id="86" name="Shape 82"/>
          <p:cNvSpPr/>
          <p:nvPr/>
        </p:nvSpPr>
        <p:spPr>
          <a:xfrm>
            <a:off x="9601200" y="35438455"/>
            <a:ext cx="1005840" cy="1005840"/>
          </a:xfrm>
          <a:prstGeom prst="ellipse">
            <a:avLst/>
          </a:prstGeom>
          <a:solidFill>
            <a:srgbClr val="F1ECE0"/>
          </a:solidFill>
          <a:ln w="12700">
            <a:solidFill>
              <a:srgbClr val="E4DCCB"/>
            </a:solidFill>
            <a:prstDash val="solid"/>
          </a:ln>
        </p:spPr>
        <p:txBody>
          <a:bodyPr/>
          <a:lstStyle/>
          <a:p>
            <a:endParaRPr lang="en-US"/>
          </a:p>
        </p:txBody>
      </p:sp>
      <p:sp>
        <p:nvSpPr>
          <p:cNvPr id="87" name="Text 83"/>
          <p:cNvSpPr/>
          <p:nvPr/>
        </p:nvSpPr>
        <p:spPr>
          <a:xfrm>
            <a:off x="9601200" y="35438455"/>
            <a:ext cx="1005840" cy="1005840"/>
          </a:xfrm>
          <a:prstGeom prst="rect">
            <a:avLst/>
          </a:prstGeom>
          <a:noFill/>
          <a:ln/>
        </p:spPr>
        <p:txBody>
          <a:bodyPr wrap="square" lIns="0" tIns="0" rIns="0" bIns="0" rtlCol="0" anchor="ctr"/>
          <a:lstStyle/>
          <a:p>
            <a:pPr marL="0" indent="0" algn="ctr">
              <a:buNone/>
            </a:pPr>
            <a:r>
              <a:rPr lang="en-US" sz="1200" i="1" dirty="0">
                <a:solidFill>
                  <a:srgbClr val="8A7B68"/>
                </a:solidFill>
                <a:latin typeface="Calibri" pitchFamily="34" charset="0"/>
                <a:ea typeface="Calibri" pitchFamily="34" charset="-122"/>
                <a:cs typeface="Calibri" pitchFamily="34" charset="-120"/>
              </a:rPr>
              <a:t>[photo]</a:t>
            </a:r>
            <a:endParaRPr lang="en-US" sz="1200" dirty="0"/>
          </a:p>
        </p:txBody>
      </p:sp>
      <p:sp>
        <p:nvSpPr>
          <p:cNvPr id="88" name="Text 84"/>
          <p:cNvSpPr/>
          <p:nvPr/>
        </p:nvSpPr>
        <p:spPr>
          <a:xfrm>
            <a:off x="10789920" y="35438455"/>
            <a:ext cx="7040880" cy="1828800"/>
          </a:xfrm>
          <a:prstGeom prst="rect">
            <a:avLst/>
          </a:prstGeom>
          <a:noFill/>
          <a:ln/>
        </p:spPr>
        <p:txBody>
          <a:bodyPr wrap="square" lIns="0" tIns="0" rIns="0" bIns="0" rtlCol="0" anchor="t"/>
          <a:lstStyle/>
          <a:p>
            <a:pPr marL="0" indent="0" algn="l">
              <a:lnSpc>
                <a:spcPct val="120000"/>
              </a:lnSpc>
              <a:buNone/>
            </a:pPr>
            <a:r>
              <a:rPr lang="en-US" sz="1900" b="1" dirty="0">
                <a:solidFill>
                  <a:srgbClr val="6B4A2A"/>
                </a:solidFill>
                <a:latin typeface="Calibri" pitchFamily="34" charset="0"/>
                <a:ea typeface="Calibri" pitchFamily="34" charset="-122"/>
                <a:cs typeface="Calibri" pitchFamily="34" charset="-120"/>
              </a:rPr>
              <a:t>[Name]</a:t>
            </a:r>
            <a:endParaRPr lang="en-US" sz="1900" dirty="0"/>
          </a:p>
          <a:p>
            <a:pPr marL="0" indent="0" algn="l">
              <a:lnSpc>
                <a:spcPct val="120000"/>
              </a:lnSpc>
              <a:buNone/>
            </a:pPr>
            <a:r>
              <a:rPr lang="en-US" sz="1600" dirty="0">
                <a:solidFill>
                  <a:srgbClr val="55661A"/>
                </a:solidFill>
                <a:latin typeface="Calibri" pitchFamily="34" charset="0"/>
                <a:ea typeface="Calibri" pitchFamily="34" charset="-122"/>
                <a:cs typeface="Calibri" pitchFamily="34" charset="-120"/>
              </a:rPr>
              <a:t>Faculty Mentor</a:t>
            </a:r>
            <a:endParaRPr lang="en-US" sz="1900" dirty="0"/>
          </a:p>
          <a:p>
            <a:pPr marL="0" indent="0" algn="l">
              <a:lnSpc>
                <a:spcPct val="120000"/>
              </a:lnSpc>
              <a:buNone/>
            </a:pPr>
            <a:r>
              <a:rPr lang="en-US" sz="1500" dirty="0">
                <a:solidFill>
                  <a:srgbClr val="3A2E22"/>
                </a:solidFill>
                <a:latin typeface="Calibri" pitchFamily="34" charset="0"/>
                <a:ea typeface="Calibri" pitchFamily="34" charset="-122"/>
                <a:cs typeface="Calibri" pitchFamily="34" charset="-120"/>
              </a:rPr>
              <a:t>[Institution]</a:t>
            </a:r>
            <a:endParaRPr lang="en-US" sz="1900" dirty="0"/>
          </a:p>
          <a:p>
            <a:pPr marL="0" indent="0" algn="l">
              <a:lnSpc>
                <a:spcPct val="120000"/>
              </a:lnSpc>
              <a:buNone/>
            </a:pPr>
            <a:r>
              <a:rPr lang="en-US" sz="1500" dirty="0">
                <a:solidFill>
                  <a:srgbClr val="8A7B68"/>
                </a:solidFill>
                <a:latin typeface="Calibri" pitchFamily="34" charset="0"/>
                <a:ea typeface="Calibri" pitchFamily="34" charset="-122"/>
                <a:cs typeface="Calibri" pitchFamily="34" charset="-120"/>
              </a:rPr>
              <a:t>[email]</a:t>
            </a:r>
            <a:endParaRPr lang="en-US" sz="1900" dirty="0"/>
          </a:p>
        </p:txBody>
      </p:sp>
      <p:sp>
        <p:nvSpPr>
          <p:cNvPr id="92" name="Shape 88"/>
          <p:cNvSpPr/>
          <p:nvPr/>
        </p:nvSpPr>
        <p:spPr>
          <a:xfrm>
            <a:off x="0" y="37673280"/>
            <a:ext cx="27432000" cy="3474720"/>
          </a:xfrm>
          <a:prstGeom prst="rect">
            <a:avLst/>
          </a:prstGeom>
          <a:solidFill>
            <a:srgbClr val="6B4A2A"/>
          </a:solidFill>
          <a:ln/>
        </p:spPr>
        <p:txBody>
          <a:bodyPr/>
          <a:lstStyle/>
          <a:p>
            <a:endParaRPr lang="en-US"/>
          </a:p>
        </p:txBody>
      </p:sp>
      <p:sp>
        <p:nvSpPr>
          <p:cNvPr id="93" name="Text 89"/>
          <p:cNvSpPr/>
          <p:nvPr/>
        </p:nvSpPr>
        <p:spPr>
          <a:xfrm>
            <a:off x="685800" y="37974270"/>
            <a:ext cx="12801600" cy="411480"/>
          </a:xfrm>
          <a:prstGeom prst="rect">
            <a:avLst/>
          </a:prstGeom>
          <a:noFill/>
          <a:ln/>
        </p:spPr>
        <p:txBody>
          <a:bodyPr wrap="square" lIns="0" tIns="0" rIns="0" bIns="0" rtlCol="0" anchor="ctr"/>
          <a:lstStyle/>
          <a:p>
            <a:pPr marL="0" indent="0">
              <a:buNone/>
            </a:pPr>
            <a:r>
              <a:rPr lang="en-US" sz="2800" b="1" kern="0" spc="120" dirty="0">
                <a:solidFill>
                  <a:srgbClr val="DACBB0"/>
                </a:solidFill>
                <a:latin typeface="Calibri" pitchFamily="34" charset="0"/>
                <a:ea typeface="Calibri" pitchFamily="34" charset="-122"/>
                <a:cs typeface="Calibri" pitchFamily="34" charset="-120"/>
              </a:rPr>
              <a:t>PROJECT GITHUB REPO</a:t>
            </a:r>
            <a:endParaRPr lang="en-US" sz="2800" dirty="0">
              <a:solidFill>
                <a:srgbClr val="DACBB0"/>
              </a:solidFill>
            </a:endParaRPr>
          </a:p>
        </p:txBody>
      </p:sp>
      <p:sp>
        <p:nvSpPr>
          <p:cNvPr id="94" name="Text 90"/>
          <p:cNvSpPr/>
          <p:nvPr/>
        </p:nvSpPr>
        <p:spPr>
          <a:xfrm>
            <a:off x="1219200" y="38442138"/>
            <a:ext cx="11220450" cy="438912"/>
          </a:xfrm>
          <a:prstGeom prst="rect">
            <a:avLst/>
          </a:prstGeom>
          <a:noFill/>
          <a:ln/>
        </p:spPr>
        <p:txBody>
          <a:bodyPr wrap="square" lIns="0" tIns="0" rIns="0" bIns="0" rtlCol="0" anchor="ctr"/>
          <a:lstStyle/>
          <a:p>
            <a:pPr marL="0" indent="0">
              <a:buNone/>
            </a:pPr>
            <a:r>
              <a:rPr lang="en-US" sz="2800" dirty="0">
                <a:solidFill>
                  <a:schemeClr val="bg1"/>
                </a:solidFill>
                <a:latin typeface="Calibri" pitchFamily="34" charset="0"/>
                <a:ea typeface="Calibri" pitchFamily="34" charset="-122"/>
                <a:cs typeface="Calibri" pitchFamily="34" charset="-120"/>
              </a:rPr>
              <a:t>[</a:t>
            </a:r>
            <a:r>
              <a:rPr lang="en-US" sz="2800" dirty="0" err="1">
                <a:solidFill>
                  <a:schemeClr val="bg1"/>
                </a:solidFill>
                <a:latin typeface="Calibri" pitchFamily="34" charset="0"/>
                <a:ea typeface="Calibri" pitchFamily="34" charset="-122"/>
                <a:cs typeface="Calibri" pitchFamily="34" charset="-120"/>
              </a:rPr>
              <a:t>github.com</a:t>
            </a:r>
            <a:r>
              <a:rPr lang="en-US" sz="2800" dirty="0">
                <a:solidFill>
                  <a:schemeClr val="bg1"/>
                </a:solidFill>
                <a:latin typeface="Calibri" pitchFamily="34" charset="0"/>
                <a:ea typeface="Calibri" pitchFamily="34" charset="-122"/>
                <a:cs typeface="Calibri" pitchFamily="34" charset="-120"/>
              </a:rPr>
              <a:t>/</a:t>
            </a:r>
            <a:r>
              <a:rPr lang="en-US" sz="2800" dirty="0" err="1">
                <a:solidFill>
                  <a:schemeClr val="bg1"/>
                </a:solidFill>
                <a:latin typeface="Calibri" pitchFamily="34" charset="0"/>
                <a:ea typeface="Calibri" pitchFamily="34" charset="-122"/>
                <a:cs typeface="Calibri" pitchFamily="34" charset="-120"/>
              </a:rPr>
              <a:t>github</a:t>
            </a:r>
            <a:r>
              <a:rPr lang="en-US" sz="2800" dirty="0">
                <a:solidFill>
                  <a:schemeClr val="bg1"/>
                </a:solidFill>
                <a:latin typeface="Calibri" pitchFamily="34" charset="0"/>
                <a:ea typeface="Calibri" pitchFamily="34" charset="-122"/>
                <a:cs typeface="Calibri" pitchFamily="34" charset="-120"/>
              </a:rPr>
              <a:t>-user/your-repo]</a:t>
            </a:r>
            <a:endParaRPr lang="en-US" sz="2800" dirty="0">
              <a:solidFill>
                <a:schemeClr val="bg1"/>
              </a:solidFill>
            </a:endParaRPr>
          </a:p>
        </p:txBody>
      </p:sp>
      <p:pic>
        <p:nvPicPr>
          <p:cNvPr id="132" name="Picture 131">
            <a:extLst>
              <a:ext uri="{FF2B5EF4-FFF2-40B4-BE49-F238E27FC236}">
                <a16:creationId xmlns:a16="http://schemas.microsoft.com/office/drawing/2014/main" id="{2B7E8A16-E1BE-C2A1-7F9F-389D23DE05F6}"/>
              </a:ext>
            </a:extLst>
          </p:cNvPr>
          <p:cNvPicPr>
            <a:picLocks noChangeAspect="1"/>
          </p:cNvPicPr>
          <p:nvPr/>
        </p:nvPicPr>
        <p:blipFill>
          <a:blip r:embed="rId3"/>
          <a:stretch>
            <a:fillRect/>
          </a:stretch>
        </p:blipFill>
        <p:spPr>
          <a:xfrm>
            <a:off x="20329241" y="32465315"/>
            <a:ext cx="7557973" cy="7557973"/>
          </a:xfrm>
          <a:prstGeom prst="rect">
            <a:avLst/>
          </a:prstGeom>
        </p:spPr>
      </p:pic>
      <p:sp>
        <p:nvSpPr>
          <p:cNvPr id="95" name="Text 91"/>
          <p:cNvSpPr/>
          <p:nvPr/>
        </p:nvSpPr>
        <p:spPr>
          <a:xfrm>
            <a:off x="685800" y="38934390"/>
            <a:ext cx="18745200" cy="548640"/>
          </a:xfrm>
          <a:prstGeom prst="rect">
            <a:avLst/>
          </a:prstGeom>
          <a:noFill/>
          <a:ln/>
        </p:spPr>
        <p:txBody>
          <a:bodyPr wrap="square" lIns="0" tIns="0" rIns="0" bIns="0" rtlCol="0" anchor="ctr"/>
          <a:lstStyle/>
          <a:p>
            <a:pPr marL="0" indent="0">
              <a:buNone/>
            </a:pPr>
            <a:r>
              <a:rPr lang="en-US" sz="2400" dirty="0">
                <a:solidFill>
                  <a:srgbClr val="C9BCA3"/>
                </a:solidFill>
                <a:latin typeface="Calibri" pitchFamily="34" charset="0"/>
                <a:ea typeface="Calibri" pitchFamily="34" charset="-122"/>
                <a:cs typeface="Calibri" pitchFamily="34" charset="-120"/>
              </a:rPr>
              <a:t>Sponsors: SGX3  ·  National Science Foundation  ·  ORNL  ·  </a:t>
            </a:r>
            <a:r>
              <a:rPr lang="en-US" sz="2400" dirty="0" err="1">
                <a:solidFill>
                  <a:srgbClr val="C9BCA3"/>
                </a:solidFill>
                <a:latin typeface="Calibri" pitchFamily="34" charset="0"/>
                <a:ea typeface="Calibri" pitchFamily="34" charset="-122"/>
                <a:cs typeface="Calibri" pitchFamily="34" charset="-120"/>
              </a:rPr>
              <a:t>Omnibond</a:t>
            </a:r>
            <a:r>
              <a:rPr lang="en-US" sz="2400" dirty="0">
                <a:solidFill>
                  <a:srgbClr val="C9BCA3"/>
                </a:solidFill>
                <a:latin typeface="Calibri" pitchFamily="34" charset="0"/>
                <a:ea typeface="Calibri" pitchFamily="34" charset="-122"/>
                <a:cs typeface="Calibri" pitchFamily="34" charset="-120"/>
              </a:rPr>
              <a:t>  ·  TACC  ·  HackHPC</a:t>
            </a:r>
            <a:endParaRPr lang="en-US" sz="2400" dirty="0"/>
          </a:p>
        </p:txBody>
      </p:sp>
      <p:sp>
        <p:nvSpPr>
          <p:cNvPr id="102" name="Rounded Rectangle 101">
            <a:extLst>
              <a:ext uri="{FF2B5EF4-FFF2-40B4-BE49-F238E27FC236}">
                <a16:creationId xmlns:a16="http://schemas.microsoft.com/office/drawing/2014/main" id="{2BFFB601-E1CE-E3E6-5A51-4EEE60F8D9D6}"/>
              </a:ext>
            </a:extLst>
          </p:cNvPr>
          <p:cNvSpPr/>
          <p:nvPr/>
        </p:nvSpPr>
        <p:spPr>
          <a:xfrm>
            <a:off x="145143" y="246743"/>
            <a:ext cx="5355771" cy="3017665"/>
          </a:xfrm>
          <a:prstGeom prst="roundRect">
            <a:avLst/>
          </a:prstGeom>
          <a:solidFill>
            <a:schemeClr val="bg1"/>
          </a:solidFill>
          <a:ln w="57150">
            <a:solidFill>
              <a:srgbClr val="5B3C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a:extLst>
              <a:ext uri="{FF2B5EF4-FFF2-40B4-BE49-F238E27FC236}">
                <a16:creationId xmlns:a16="http://schemas.microsoft.com/office/drawing/2014/main" id="{9EBF381E-CFBD-4F06-FA02-91B6137AFBBB}"/>
              </a:ext>
            </a:extLst>
          </p:cNvPr>
          <p:cNvPicPr>
            <a:picLocks noChangeAspect="1"/>
          </p:cNvPicPr>
          <p:nvPr/>
        </p:nvPicPr>
        <p:blipFill>
          <a:blip r:embed="rId4"/>
          <a:stretch>
            <a:fillRect/>
          </a:stretch>
        </p:blipFill>
        <p:spPr>
          <a:xfrm>
            <a:off x="498739" y="281635"/>
            <a:ext cx="4671975" cy="2627986"/>
          </a:xfrm>
          <a:prstGeom prst="rect">
            <a:avLst/>
          </a:prstGeom>
        </p:spPr>
      </p:pic>
      <p:sp>
        <p:nvSpPr>
          <p:cNvPr id="103" name="Rounded Rectangle 102">
            <a:extLst>
              <a:ext uri="{FF2B5EF4-FFF2-40B4-BE49-F238E27FC236}">
                <a16:creationId xmlns:a16="http://schemas.microsoft.com/office/drawing/2014/main" id="{5D223258-495F-4ED0-21C7-B41C8F3834E0}"/>
              </a:ext>
            </a:extLst>
          </p:cNvPr>
          <p:cNvSpPr/>
          <p:nvPr/>
        </p:nvSpPr>
        <p:spPr>
          <a:xfrm>
            <a:off x="16897350" y="38004750"/>
            <a:ext cx="10188666" cy="2994975"/>
          </a:xfrm>
          <a:prstGeom prst="roundRect">
            <a:avLst/>
          </a:prstGeom>
          <a:solidFill>
            <a:srgbClr val="FFFFFF"/>
          </a:solidFill>
          <a:ln w="57150">
            <a:solidFill>
              <a:srgbClr val="5B3C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 94"/>
          <p:cNvSpPr/>
          <p:nvPr/>
        </p:nvSpPr>
        <p:spPr>
          <a:xfrm>
            <a:off x="17373600" y="40146638"/>
            <a:ext cx="6762750" cy="594360"/>
          </a:xfrm>
          <a:prstGeom prst="rect">
            <a:avLst/>
          </a:prstGeom>
          <a:noFill/>
          <a:ln/>
        </p:spPr>
        <p:txBody>
          <a:bodyPr wrap="square" lIns="0" tIns="0" rIns="0" bIns="0" rtlCol="0" anchor="ctr" anchorCtr="0"/>
          <a:lstStyle/>
          <a:p>
            <a:pPr marL="0" indent="0" algn="r">
              <a:lnSpc>
                <a:spcPct val="120000"/>
              </a:lnSpc>
              <a:buNone/>
            </a:pPr>
            <a:r>
              <a:rPr lang="en-US" sz="2400" dirty="0" err="1">
                <a:latin typeface="Consolas" panose="020B0609020204030204" pitchFamily="49" charset="0"/>
                <a:ea typeface="Calibri" pitchFamily="34" charset="-122"/>
                <a:cs typeface="Consolas" panose="020B0609020204030204" pitchFamily="49" charset="0"/>
              </a:rPr>
              <a:t>hackhpc.github.io</a:t>
            </a:r>
            <a:r>
              <a:rPr lang="en-US" sz="2400" dirty="0">
                <a:latin typeface="Consolas" panose="020B0609020204030204" pitchFamily="49" charset="0"/>
                <a:ea typeface="Calibri" pitchFamily="34" charset="-122"/>
                <a:cs typeface="Consolas" panose="020B0609020204030204" pitchFamily="49" charset="0"/>
              </a:rPr>
              <a:t>/facultyhack-gateways26</a:t>
            </a:r>
            <a:endParaRPr lang="en-US" sz="2400" dirty="0">
              <a:latin typeface="Consolas" panose="020B0609020204030204" pitchFamily="49" charset="0"/>
              <a:cs typeface="Consolas" panose="020B0609020204030204" pitchFamily="49" charset="0"/>
            </a:endParaRPr>
          </a:p>
        </p:txBody>
      </p:sp>
      <p:pic>
        <p:nvPicPr>
          <p:cNvPr id="97" name="Image 0" descr="/home/claude/poster/assets/event_qr.png"/>
          <p:cNvPicPr>
            <a:picLocks noChangeAspect="1"/>
          </p:cNvPicPr>
          <p:nvPr/>
        </p:nvPicPr>
        <p:blipFill>
          <a:blip r:embed="rId5"/>
          <a:stretch>
            <a:fillRect/>
          </a:stretch>
        </p:blipFill>
        <p:spPr>
          <a:xfrm>
            <a:off x="24269700" y="38246151"/>
            <a:ext cx="2495550" cy="2495550"/>
          </a:xfrm>
          <a:prstGeom prst="rect">
            <a:avLst/>
          </a:prstGeom>
        </p:spPr>
      </p:pic>
      <p:pic>
        <p:nvPicPr>
          <p:cNvPr id="106" name="Picture 105">
            <a:extLst>
              <a:ext uri="{FF2B5EF4-FFF2-40B4-BE49-F238E27FC236}">
                <a16:creationId xmlns:a16="http://schemas.microsoft.com/office/drawing/2014/main" id="{BFAA7CBD-BA2A-BE48-1367-95A441E6C885}"/>
              </a:ext>
            </a:extLst>
          </p:cNvPr>
          <p:cNvPicPr>
            <a:picLocks noChangeAspect="1"/>
          </p:cNvPicPr>
          <p:nvPr/>
        </p:nvPicPr>
        <p:blipFill>
          <a:blip r:embed="rId6"/>
          <a:stretch>
            <a:fillRect/>
          </a:stretch>
        </p:blipFill>
        <p:spPr>
          <a:xfrm>
            <a:off x="17038320" y="38176201"/>
            <a:ext cx="7744090" cy="2070202"/>
          </a:xfrm>
          <a:prstGeom prst="rect">
            <a:avLst/>
          </a:prstGeom>
        </p:spPr>
      </p:pic>
      <p:pic>
        <p:nvPicPr>
          <p:cNvPr id="118" name="Graphic 117">
            <a:extLst>
              <a:ext uri="{FF2B5EF4-FFF2-40B4-BE49-F238E27FC236}">
                <a16:creationId xmlns:a16="http://schemas.microsoft.com/office/drawing/2014/main" id="{66911063-24C3-366F-ECF4-6D5CC54EA63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5418542" y="692206"/>
            <a:ext cx="1310610" cy="1310610"/>
          </a:xfrm>
          <a:prstGeom prst="rect">
            <a:avLst/>
          </a:prstGeom>
        </p:spPr>
      </p:pic>
      <p:sp>
        <p:nvSpPr>
          <p:cNvPr id="127" name="Rounded Rectangle 126">
            <a:extLst>
              <a:ext uri="{FF2B5EF4-FFF2-40B4-BE49-F238E27FC236}">
                <a16:creationId xmlns:a16="http://schemas.microsoft.com/office/drawing/2014/main" id="{E6411B07-84E9-624F-0716-29C0D60F67A0}"/>
              </a:ext>
            </a:extLst>
          </p:cNvPr>
          <p:cNvSpPr/>
          <p:nvPr/>
        </p:nvSpPr>
        <p:spPr>
          <a:xfrm>
            <a:off x="552450" y="39528750"/>
            <a:ext cx="13239750" cy="1390650"/>
          </a:xfrm>
          <a:prstGeom prst="roundRect">
            <a:avLst/>
          </a:prstGeom>
          <a:solidFill>
            <a:srgbClr val="FFFFFF"/>
          </a:solidFill>
          <a:ln w="38100">
            <a:solidFill>
              <a:srgbClr val="5B3C1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extBox 118">
            <a:extLst>
              <a:ext uri="{FF2B5EF4-FFF2-40B4-BE49-F238E27FC236}">
                <a16:creationId xmlns:a16="http://schemas.microsoft.com/office/drawing/2014/main" id="{42D05EC9-5BDF-BA7D-A67A-D2576C37846F}"/>
              </a:ext>
            </a:extLst>
          </p:cNvPr>
          <p:cNvSpPr txBox="1"/>
          <p:nvPr/>
        </p:nvSpPr>
        <p:spPr>
          <a:xfrm>
            <a:off x="24715694" y="2057262"/>
            <a:ext cx="2716306" cy="738664"/>
          </a:xfrm>
          <a:prstGeom prst="rect">
            <a:avLst/>
          </a:prstGeom>
          <a:noFill/>
        </p:spPr>
        <p:txBody>
          <a:bodyPr wrap="square" rtlCol="0">
            <a:spAutoFit/>
          </a:bodyPr>
          <a:lstStyle/>
          <a:p>
            <a:pPr algn="ctr"/>
            <a:r>
              <a:rPr lang="en-US" dirty="0">
                <a:solidFill>
                  <a:srgbClr val="F7E8C9"/>
                </a:solidFill>
              </a:rPr>
              <a:t>SGX3 is funded by the </a:t>
            </a:r>
            <a:br>
              <a:rPr lang="en-US" dirty="0">
                <a:solidFill>
                  <a:srgbClr val="F7E8C9"/>
                </a:solidFill>
              </a:rPr>
            </a:br>
            <a:r>
              <a:rPr lang="en-US" dirty="0">
                <a:solidFill>
                  <a:srgbClr val="F7E8C9"/>
                </a:solidFill>
              </a:rPr>
              <a:t>National Science Foundation </a:t>
            </a:r>
            <a:br>
              <a:rPr lang="en-US" dirty="0">
                <a:solidFill>
                  <a:srgbClr val="F7E8C9"/>
                </a:solidFill>
              </a:rPr>
            </a:br>
            <a:r>
              <a:rPr lang="en-US" dirty="0">
                <a:solidFill>
                  <a:srgbClr val="F7E8C9"/>
                </a:solidFill>
              </a:rPr>
              <a:t>under award number 2231406.</a:t>
            </a:r>
          </a:p>
        </p:txBody>
      </p:sp>
      <p:pic>
        <p:nvPicPr>
          <p:cNvPr id="126" name="Graphic 125" descr="File:Octicons-mark-github.svg - Wikimedia Commons">
            <a:extLst>
              <a:ext uri="{FF2B5EF4-FFF2-40B4-BE49-F238E27FC236}">
                <a16:creationId xmlns:a16="http://schemas.microsoft.com/office/drawing/2014/main" id="{2DEDB063-5C22-682E-DADA-F43E2F9AA0B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0314" y="38401417"/>
            <a:ext cx="462686" cy="462686"/>
          </a:xfrm>
          <a:prstGeom prst="rect">
            <a:avLst/>
          </a:prstGeom>
        </p:spPr>
      </p:pic>
      <p:grpSp>
        <p:nvGrpSpPr>
          <p:cNvPr id="129" name="Group 128">
            <a:extLst>
              <a:ext uri="{FF2B5EF4-FFF2-40B4-BE49-F238E27FC236}">
                <a16:creationId xmlns:a16="http://schemas.microsoft.com/office/drawing/2014/main" id="{F065583D-A13E-F341-15DB-8AF39BE705FB}"/>
              </a:ext>
            </a:extLst>
          </p:cNvPr>
          <p:cNvGrpSpPr/>
          <p:nvPr/>
        </p:nvGrpSpPr>
        <p:grpSpPr>
          <a:xfrm>
            <a:off x="967531" y="39862760"/>
            <a:ext cx="12447689" cy="951231"/>
            <a:chOff x="1268311" y="39757350"/>
            <a:chExt cx="12447689" cy="951231"/>
          </a:xfrm>
        </p:grpSpPr>
        <p:pic>
          <p:nvPicPr>
            <p:cNvPr id="122" name="Google Shape;70;p15">
              <a:extLst>
                <a:ext uri="{FF2B5EF4-FFF2-40B4-BE49-F238E27FC236}">
                  <a16:creationId xmlns:a16="http://schemas.microsoft.com/office/drawing/2014/main" id="{42242A5D-5C93-F783-0BBE-B9F048051AB4}"/>
                </a:ext>
              </a:extLst>
            </p:cNvPr>
            <p:cNvPicPr preferRelativeResize="0"/>
            <p:nvPr/>
          </p:nvPicPr>
          <p:blipFill rotWithShape="1">
            <a:blip r:embed="rId9">
              <a:alphaModFix/>
            </a:blip>
            <a:srcRect/>
            <a:stretch/>
          </p:blipFill>
          <p:spPr>
            <a:xfrm>
              <a:off x="1268311" y="39757350"/>
              <a:ext cx="2604093" cy="777756"/>
            </a:xfrm>
            <a:prstGeom prst="rect">
              <a:avLst/>
            </a:prstGeom>
            <a:noFill/>
            <a:ln>
              <a:noFill/>
            </a:ln>
          </p:spPr>
        </p:pic>
        <p:pic>
          <p:nvPicPr>
            <p:cNvPr id="123" name="Google Shape;71;p15" descr="A green and white logo&#10;&#10;Description automatically generated">
              <a:extLst>
                <a:ext uri="{FF2B5EF4-FFF2-40B4-BE49-F238E27FC236}">
                  <a16:creationId xmlns:a16="http://schemas.microsoft.com/office/drawing/2014/main" id="{7B7A9E83-521F-8B2F-3F26-C296686CE75B}"/>
                </a:ext>
              </a:extLst>
            </p:cNvPr>
            <p:cNvPicPr preferRelativeResize="0"/>
            <p:nvPr/>
          </p:nvPicPr>
          <p:blipFill rotWithShape="1">
            <a:blip r:embed="rId10">
              <a:alphaModFix/>
            </a:blip>
            <a:srcRect/>
            <a:stretch/>
          </p:blipFill>
          <p:spPr>
            <a:xfrm>
              <a:off x="3979096" y="39757350"/>
              <a:ext cx="1851047" cy="951231"/>
            </a:xfrm>
            <a:prstGeom prst="rect">
              <a:avLst/>
            </a:prstGeom>
            <a:noFill/>
            <a:ln>
              <a:noFill/>
            </a:ln>
          </p:spPr>
        </p:pic>
        <p:pic>
          <p:nvPicPr>
            <p:cNvPr id="124" name="Google Shape;72;p15" descr="A blue and orange logo&#10;&#10;Description automatically generated">
              <a:extLst>
                <a:ext uri="{FF2B5EF4-FFF2-40B4-BE49-F238E27FC236}">
                  <a16:creationId xmlns:a16="http://schemas.microsoft.com/office/drawing/2014/main" id="{96B11CD3-5471-BCC6-4E1D-9968793C45CE}"/>
                </a:ext>
              </a:extLst>
            </p:cNvPr>
            <p:cNvPicPr preferRelativeResize="0"/>
            <p:nvPr/>
          </p:nvPicPr>
          <p:blipFill rotWithShape="1">
            <a:blip r:embed="rId11">
              <a:alphaModFix/>
            </a:blip>
            <a:srcRect/>
            <a:stretch/>
          </p:blipFill>
          <p:spPr>
            <a:xfrm>
              <a:off x="5936835" y="39757350"/>
              <a:ext cx="2781357" cy="797386"/>
            </a:xfrm>
            <a:prstGeom prst="rect">
              <a:avLst/>
            </a:prstGeom>
            <a:noFill/>
            <a:ln>
              <a:noFill/>
            </a:ln>
          </p:spPr>
        </p:pic>
        <p:pic>
          <p:nvPicPr>
            <p:cNvPr id="125" name="Google Shape;73;p15">
              <a:extLst>
                <a:ext uri="{FF2B5EF4-FFF2-40B4-BE49-F238E27FC236}">
                  <a16:creationId xmlns:a16="http://schemas.microsoft.com/office/drawing/2014/main" id="{2978B803-2680-4763-B377-778745434AC3}"/>
                </a:ext>
              </a:extLst>
            </p:cNvPr>
            <p:cNvPicPr preferRelativeResize="0"/>
            <p:nvPr/>
          </p:nvPicPr>
          <p:blipFill rotWithShape="1">
            <a:blip r:embed="rId12">
              <a:alphaModFix/>
            </a:blip>
            <a:srcRect/>
            <a:stretch/>
          </p:blipFill>
          <p:spPr>
            <a:xfrm>
              <a:off x="8824884" y="39757350"/>
              <a:ext cx="2036696" cy="797386"/>
            </a:xfrm>
            <a:prstGeom prst="rect">
              <a:avLst/>
            </a:prstGeom>
            <a:noFill/>
            <a:ln>
              <a:noFill/>
            </a:ln>
          </p:spPr>
        </p:pic>
        <p:pic>
          <p:nvPicPr>
            <p:cNvPr id="128" name="Graphic 127" descr="HackHPC">
              <a:extLst>
                <a:ext uri="{FF2B5EF4-FFF2-40B4-BE49-F238E27FC236}">
                  <a16:creationId xmlns:a16="http://schemas.microsoft.com/office/drawing/2014/main" id="{13516288-4EB2-5F78-7005-2E07A80CF58A}"/>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968274" y="39757350"/>
              <a:ext cx="2747726" cy="735998"/>
            </a:xfrm>
            <a:prstGeom prst="rect">
              <a:avLst/>
            </a:prstGeom>
          </p:spPr>
        </p:pic>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TotalTime>
  <Words>1279</Words>
  <Application>Microsoft Macintosh PowerPoint</Application>
  <PresentationFormat>Custom</PresentationFormat>
  <Paragraphs>108</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Consolas</vt:lpstr>
      <vt:lpstr>Office Theme</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Je'aime Powell</cp:lastModifiedBy>
  <cp:revision>4</cp:revision>
  <dcterms:created xsi:type="dcterms:W3CDTF">2026-07-31T15:08:06Z</dcterms:created>
  <dcterms:modified xsi:type="dcterms:W3CDTF">2026-07-31T16:01:20Z</dcterms:modified>
</cp:coreProperties>
</file>